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61" r:id="rId2"/>
    <p:sldId id="287" r:id="rId3"/>
    <p:sldId id="273" r:id="rId4"/>
    <p:sldId id="278" r:id="rId5"/>
    <p:sldId id="288" r:id="rId6"/>
    <p:sldId id="279" r:id="rId7"/>
    <p:sldId id="280" r:id="rId8"/>
    <p:sldId id="289" r:id="rId9"/>
    <p:sldId id="290" r:id="rId10"/>
    <p:sldId id="276" r:id="rId11"/>
    <p:sldId id="291" r:id="rId12"/>
    <p:sldId id="294" r:id="rId13"/>
    <p:sldId id="335" r:id="rId14"/>
    <p:sldId id="374" r:id="rId15"/>
    <p:sldId id="365" r:id="rId16"/>
    <p:sldId id="361" r:id="rId17"/>
    <p:sldId id="336" r:id="rId18"/>
    <p:sldId id="337" r:id="rId19"/>
    <p:sldId id="334" r:id="rId20"/>
    <p:sldId id="295" r:id="rId21"/>
    <p:sldId id="338" r:id="rId22"/>
    <p:sldId id="340" r:id="rId23"/>
    <p:sldId id="339" r:id="rId24"/>
    <p:sldId id="299" r:id="rId25"/>
    <p:sldId id="300" r:id="rId26"/>
    <p:sldId id="341" r:id="rId27"/>
    <p:sldId id="296" r:id="rId28"/>
    <p:sldId id="298" r:id="rId29"/>
    <p:sldId id="293" r:id="rId30"/>
    <p:sldId id="282" r:id="rId31"/>
    <p:sldId id="266" r:id="rId32"/>
    <p:sldId id="262" r:id="rId33"/>
    <p:sldId id="256" r:id="rId34"/>
    <p:sldId id="257" r:id="rId35"/>
    <p:sldId id="263" r:id="rId36"/>
    <p:sldId id="264" r:id="rId37"/>
    <p:sldId id="265" r:id="rId38"/>
    <p:sldId id="268" r:id="rId39"/>
    <p:sldId id="270" r:id="rId40"/>
    <p:sldId id="275" r:id="rId41"/>
    <p:sldId id="267" r:id="rId42"/>
    <p:sldId id="272" r:id="rId43"/>
    <p:sldId id="274" r:id="rId44"/>
    <p:sldId id="281" r:id="rId45"/>
    <p:sldId id="284" r:id="rId46"/>
    <p:sldId id="285" r:id="rId47"/>
    <p:sldId id="283" r:id="rId48"/>
    <p:sldId id="286" r:id="rId49"/>
    <p:sldId id="306" r:id="rId50"/>
    <p:sldId id="308" r:id="rId51"/>
    <p:sldId id="309" r:id="rId52"/>
    <p:sldId id="310" r:id="rId53"/>
    <p:sldId id="311" r:id="rId54"/>
    <p:sldId id="312" r:id="rId55"/>
    <p:sldId id="313" r:id="rId56"/>
    <p:sldId id="314" r:id="rId57"/>
    <p:sldId id="315" r:id="rId58"/>
    <p:sldId id="317" r:id="rId59"/>
    <p:sldId id="316" r:id="rId60"/>
    <p:sldId id="323" r:id="rId61"/>
    <p:sldId id="325" r:id="rId62"/>
    <p:sldId id="324" r:id="rId63"/>
    <p:sldId id="322" r:id="rId64"/>
    <p:sldId id="318" r:id="rId65"/>
    <p:sldId id="320" r:id="rId66"/>
    <p:sldId id="327" r:id="rId67"/>
    <p:sldId id="319" r:id="rId68"/>
    <p:sldId id="326" r:id="rId69"/>
    <p:sldId id="330" r:id="rId70"/>
    <p:sldId id="331" r:id="rId71"/>
    <p:sldId id="333" r:id="rId72"/>
    <p:sldId id="329" r:id="rId73"/>
    <p:sldId id="345" r:id="rId74"/>
    <p:sldId id="343" r:id="rId75"/>
    <p:sldId id="344" r:id="rId76"/>
    <p:sldId id="347" r:id="rId77"/>
    <p:sldId id="350" r:id="rId78"/>
    <p:sldId id="352" r:id="rId79"/>
    <p:sldId id="353" r:id="rId80"/>
    <p:sldId id="354" r:id="rId81"/>
    <p:sldId id="348" r:id="rId82"/>
    <p:sldId id="349" r:id="rId83"/>
    <p:sldId id="346"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cheng Guo" initials="SG" lastIdx="2" clrIdx="0">
    <p:extLst>
      <p:ext uri="{19B8F6BF-5375-455C-9EA6-DF929625EA0E}">
        <p15:presenceInfo xmlns:p15="http://schemas.microsoft.com/office/powerpoint/2012/main" userId="e8691873bc2ddf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21" autoAdjust="0"/>
  </p:normalViewPr>
  <p:slideViewPr>
    <p:cSldViewPr snapToGrid="0">
      <p:cViewPr>
        <p:scale>
          <a:sx n="92" d="100"/>
          <a:sy n="92" d="100"/>
        </p:scale>
        <p:origin x="2190" y="9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cheng\Dropbox\Project\methylation\monod\analysis\Supplementary%20Table-9.nonP-HM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cheng\Dropbox\Project\methylation\monod\Manuscript\Supplementary%20Table-5.comC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hicheng\Dropbox\Project\methylation\monod\Manuscript\Training%20Performac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hicheng\AppData\Local\Temp\Rar$DI09.449\Veracode%20key.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hicheng\Desktop\2016&#24180;6&#26376;13&#26085;-JCR&#26368;&#26032;&#21457;&#24067;&#30340;&#24433;&#21709;&#22240;&#23376;.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Number!$H$4:$H$13</c:f>
              <c:strCache>
                <c:ptCount val="10"/>
                <c:pt idx="0">
                  <c:v>CRC-1</c:v>
                </c:pt>
                <c:pt idx="1">
                  <c:v>CRC-2</c:v>
                </c:pt>
                <c:pt idx="2">
                  <c:v>CRC-3</c:v>
                </c:pt>
                <c:pt idx="3">
                  <c:v>CRC-4</c:v>
                </c:pt>
                <c:pt idx="4">
                  <c:v>CRC-5</c:v>
                </c:pt>
                <c:pt idx="5">
                  <c:v>LC-1</c:v>
                </c:pt>
                <c:pt idx="6">
                  <c:v>LC-2</c:v>
                </c:pt>
                <c:pt idx="7">
                  <c:v>LC-3</c:v>
                </c:pt>
                <c:pt idx="8">
                  <c:v>LC-4</c:v>
                </c:pt>
                <c:pt idx="9">
                  <c:v>LC-5</c:v>
                </c:pt>
              </c:strCache>
            </c:strRef>
          </c:cat>
          <c:val>
            <c:numRef>
              <c:f>Number!$I$4:$I$13</c:f>
              <c:numCache>
                <c:formatCode>General</c:formatCode>
                <c:ptCount val="10"/>
                <c:pt idx="0">
                  <c:v>96</c:v>
                </c:pt>
                <c:pt idx="1">
                  <c:v>152</c:v>
                </c:pt>
                <c:pt idx="2">
                  <c:v>336</c:v>
                </c:pt>
                <c:pt idx="3">
                  <c:v>20</c:v>
                </c:pt>
                <c:pt idx="4">
                  <c:v>22</c:v>
                </c:pt>
                <c:pt idx="5">
                  <c:v>58</c:v>
                </c:pt>
                <c:pt idx="6">
                  <c:v>46</c:v>
                </c:pt>
                <c:pt idx="7">
                  <c:v>55</c:v>
                </c:pt>
                <c:pt idx="8">
                  <c:v>38</c:v>
                </c:pt>
                <c:pt idx="9">
                  <c:v>53</c:v>
                </c:pt>
              </c:numCache>
            </c:numRef>
          </c:val>
          <c:extLst>
            <c:ext xmlns:c16="http://schemas.microsoft.com/office/drawing/2014/chart" uri="{C3380CC4-5D6E-409C-BE32-E72D297353CC}">
              <c16:uniqueId val="{00000000-CE93-4146-9087-C722B7B1C9EE}"/>
            </c:ext>
          </c:extLst>
        </c:ser>
        <c:dLbls>
          <c:showLegendKey val="0"/>
          <c:showVal val="0"/>
          <c:showCatName val="0"/>
          <c:showSerName val="0"/>
          <c:showPercent val="0"/>
          <c:showBubbleSize val="0"/>
        </c:dLbls>
        <c:gapWidth val="219"/>
        <c:overlap val="-27"/>
        <c:axId val="490516336"/>
        <c:axId val="490518632"/>
      </c:barChart>
      <c:catAx>
        <c:axId val="49051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518632"/>
        <c:crosses val="autoZero"/>
        <c:auto val="1"/>
        <c:lblAlgn val="ctr"/>
        <c:lblOffset val="100"/>
        <c:noMultiLvlLbl val="0"/>
      </c:catAx>
      <c:valAx>
        <c:axId val="490518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9051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Sheet3!$A$1:$A$50</c:f>
              <c:strCache>
                <c:ptCount val="50"/>
                <c:pt idx="0">
                  <c:v>6-P-10</c:v>
                </c:pt>
                <c:pt idx="1">
                  <c:v>6-P-11</c:v>
                </c:pt>
                <c:pt idx="2">
                  <c:v>6-P-12</c:v>
                </c:pt>
                <c:pt idx="3">
                  <c:v>6-P-13</c:v>
                </c:pt>
                <c:pt idx="4">
                  <c:v>6-P-14</c:v>
                </c:pt>
                <c:pt idx="5">
                  <c:v>6-P-15</c:v>
                </c:pt>
                <c:pt idx="6">
                  <c:v>6-P-16</c:v>
                </c:pt>
                <c:pt idx="7">
                  <c:v>6-P-17</c:v>
                </c:pt>
                <c:pt idx="8">
                  <c:v>6-P-18</c:v>
                </c:pt>
                <c:pt idx="9">
                  <c:v>6-P-19</c:v>
                </c:pt>
                <c:pt idx="10">
                  <c:v>6-P-20</c:v>
                </c:pt>
                <c:pt idx="11">
                  <c:v>6-P-21</c:v>
                </c:pt>
                <c:pt idx="12">
                  <c:v>6-P-22</c:v>
                </c:pt>
                <c:pt idx="13">
                  <c:v>6-P-23</c:v>
                </c:pt>
                <c:pt idx="14">
                  <c:v>6-P-24</c:v>
                </c:pt>
                <c:pt idx="15">
                  <c:v>6-P-25</c:v>
                </c:pt>
                <c:pt idx="16">
                  <c:v>6-P-26</c:v>
                </c:pt>
                <c:pt idx="17">
                  <c:v>6-P-27</c:v>
                </c:pt>
                <c:pt idx="18">
                  <c:v>6-P-28</c:v>
                </c:pt>
                <c:pt idx="19">
                  <c:v>6-P-29</c:v>
                </c:pt>
                <c:pt idx="20">
                  <c:v>6-P-30</c:v>
                </c:pt>
                <c:pt idx="21">
                  <c:v>6-P-6</c:v>
                </c:pt>
                <c:pt idx="22">
                  <c:v>6-P-7</c:v>
                </c:pt>
                <c:pt idx="23">
                  <c:v>6-P-8</c:v>
                </c:pt>
                <c:pt idx="24">
                  <c:v>6-P-9</c:v>
                </c:pt>
                <c:pt idx="25">
                  <c:v>7-P-1</c:v>
                </c:pt>
                <c:pt idx="26">
                  <c:v>7-P-10</c:v>
                </c:pt>
                <c:pt idx="27">
                  <c:v>7-P-11</c:v>
                </c:pt>
                <c:pt idx="28">
                  <c:v>7-P-12</c:v>
                </c:pt>
                <c:pt idx="29">
                  <c:v>7-P-13</c:v>
                </c:pt>
                <c:pt idx="30">
                  <c:v>7-P-14</c:v>
                </c:pt>
                <c:pt idx="31">
                  <c:v>7-P-15</c:v>
                </c:pt>
                <c:pt idx="32">
                  <c:v>7-P-16</c:v>
                </c:pt>
                <c:pt idx="33">
                  <c:v>7-P-17</c:v>
                </c:pt>
                <c:pt idx="34">
                  <c:v>7-P-18</c:v>
                </c:pt>
                <c:pt idx="35">
                  <c:v>7-P-19</c:v>
                </c:pt>
                <c:pt idx="36">
                  <c:v>7-P-20</c:v>
                </c:pt>
                <c:pt idx="37">
                  <c:v>7-P-21</c:v>
                </c:pt>
                <c:pt idx="38">
                  <c:v>7-P-22</c:v>
                </c:pt>
                <c:pt idx="39">
                  <c:v>7-P-23</c:v>
                </c:pt>
                <c:pt idx="40">
                  <c:v>7-P-25</c:v>
                </c:pt>
                <c:pt idx="41">
                  <c:v>7-P-26</c:v>
                </c:pt>
                <c:pt idx="42">
                  <c:v>7-P-27</c:v>
                </c:pt>
                <c:pt idx="43">
                  <c:v>7-P-28</c:v>
                </c:pt>
                <c:pt idx="44">
                  <c:v>7-P-29</c:v>
                </c:pt>
                <c:pt idx="45">
                  <c:v>7-P-30</c:v>
                </c:pt>
                <c:pt idx="46">
                  <c:v>7-P-6</c:v>
                </c:pt>
                <c:pt idx="47">
                  <c:v>7-P-7</c:v>
                </c:pt>
                <c:pt idx="48">
                  <c:v>7-P-8</c:v>
                </c:pt>
                <c:pt idx="49">
                  <c:v>7-P-9</c:v>
                </c:pt>
              </c:strCache>
            </c:strRef>
          </c:cat>
          <c:val>
            <c:numRef>
              <c:f>Sheet3!$B$1:$B$50</c:f>
              <c:numCache>
                <c:formatCode>General</c:formatCode>
                <c:ptCount val="50"/>
                <c:pt idx="0">
                  <c:v>48</c:v>
                </c:pt>
                <c:pt idx="1">
                  <c:v>31</c:v>
                </c:pt>
                <c:pt idx="2">
                  <c:v>247</c:v>
                </c:pt>
                <c:pt idx="3">
                  <c:v>38</c:v>
                </c:pt>
                <c:pt idx="4">
                  <c:v>27</c:v>
                </c:pt>
                <c:pt idx="5">
                  <c:v>89</c:v>
                </c:pt>
                <c:pt idx="6">
                  <c:v>34</c:v>
                </c:pt>
                <c:pt idx="7">
                  <c:v>303</c:v>
                </c:pt>
                <c:pt idx="8">
                  <c:v>21</c:v>
                </c:pt>
                <c:pt idx="9">
                  <c:v>21</c:v>
                </c:pt>
                <c:pt idx="10">
                  <c:v>32</c:v>
                </c:pt>
                <c:pt idx="11">
                  <c:v>327</c:v>
                </c:pt>
                <c:pt idx="12">
                  <c:v>85</c:v>
                </c:pt>
                <c:pt idx="13">
                  <c:v>56</c:v>
                </c:pt>
                <c:pt idx="14">
                  <c:v>70</c:v>
                </c:pt>
                <c:pt idx="15">
                  <c:v>25</c:v>
                </c:pt>
                <c:pt idx="16">
                  <c:v>29</c:v>
                </c:pt>
                <c:pt idx="17">
                  <c:v>131</c:v>
                </c:pt>
                <c:pt idx="18">
                  <c:v>26</c:v>
                </c:pt>
                <c:pt idx="19">
                  <c:v>47</c:v>
                </c:pt>
                <c:pt idx="20">
                  <c:v>21</c:v>
                </c:pt>
                <c:pt idx="21">
                  <c:v>21</c:v>
                </c:pt>
                <c:pt idx="22">
                  <c:v>55</c:v>
                </c:pt>
                <c:pt idx="23">
                  <c:v>28</c:v>
                </c:pt>
                <c:pt idx="24">
                  <c:v>43</c:v>
                </c:pt>
                <c:pt idx="25">
                  <c:v>44</c:v>
                </c:pt>
                <c:pt idx="26">
                  <c:v>37</c:v>
                </c:pt>
                <c:pt idx="27">
                  <c:v>38</c:v>
                </c:pt>
                <c:pt idx="28">
                  <c:v>23</c:v>
                </c:pt>
                <c:pt idx="29">
                  <c:v>18</c:v>
                </c:pt>
                <c:pt idx="30">
                  <c:v>29</c:v>
                </c:pt>
                <c:pt idx="31">
                  <c:v>24</c:v>
                </c:pt>
                <c:pt idx="32">
                  <c:v>24</c:v>
                </c:pt>
                <c:pt idx="33">
                  <c:v>34</c:v>
                </c:pt>
                <c:pt idx="34">
                  <c:v>243</c:v>
                </c:pt>
                <c:pt idx="35">
                  <c:v>40</c:v>
                </c:pt>
                <c:pt idx="36">
                  <c:v>43</c:v>
                </c:pt>
                <c:pt idx="37">
                  <c:v>33</c:v>
                </c:pt>
                <c:pt idx="38">
                  <c:v>62</c:v>
                </c:pt>
                <c:pt idx="39">
                  <c:v>36</c:v>
                </c:pt>
                <c:pt idx="40">
                  <c:v>15</c:v>
                </c:pt>
                <c:pt idx="41">
                  <c:v>10</c:v>
                </c:pt>
                <c:pt idx="42">
                  <c:v>96</c:v>
                </c:pt>
                <c:pt idx="43">
                  <c:v>18</c:v>
                </c:pt>
                <c:pt idx="44">
                  <c:v>15</c:v>
                </c:pt>
                <c:pt idx="45">
                  <c:v>51</c:v>
                </c:pt>
                <c:pt idx="46">
                  <c:v>42</c:v>
                </c:pt>
                <c:pt idx="47">
                  <c:v>40</c:v>
                </c:pt>
                <c:pt idx="48">
                  <c:v>63</c:v>
                </c:pt>
                <c:pt idx="49">
                  <c:v>46</c:v>
                </c:pt>
              </c:numCache>
            </c:numRef>
          </c:val>
          <c:extLst>
            <c:ext xmlns:c16="http://schemas.microsoft.com/office/drawing/2014/chart" uri="{C3380CC4-5D6E-409C-BE32-E72D297353CC}">
              <c16:uniqueId val="{00000000-4DC4-416E-9558-7448E91BBB44}"/>
            </c:ext>
          </c:extLst>
        </c:ser>
        <c:dLbls>
          <c:showLegendKey val="0"/>
          <c:showVal val="0"/>
          <c:showCatName val="0"/>
          <c:showSerName val="0"/>
          <c:showPercent val="0"/>
          <c:showBubbleSize val="0"/>
        </c:dLbls>
        <c:gapWidth val="219"/>
        <c:overlap val="-27"/>
        <c:axId val="595422752"/>
        <c:axId val="595425376"/>
      </c:barChart>
      <c:catAx>
        <c:axId val="595422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425376"/>
        <c:crosses val="autoZero"/>
        <c:auto val="1"/>
        <c:lblAlgn val="ctr"/>
        <c:lblOffset val="100"/>
        <c:noMultiLvlLbl val="0"/>
      </c:catAx>
      <c:valAx>
        <c:axId val="595425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95422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Sheet2!$B$3</c:f>
              <c:strCache>
                <c:ptCount val="1"/>
                <c:pt idx="0">
                  <c:v>Total</c:v>
                </c:pt>
              </c:strCache>
            </c:strRef>
          </c:tx>
          <c:spPr>
            <a:solidFill>
              <a:srgbClr val="92D050"/>
            </a:solidFill>
            <a:ln>
              <a:noFill/>
            </a:ln>
            <a:effectLst/>
          </c:spPr>
          <c:invertIfNegative val="0"/>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extLst>
            <c:ext xmlns:c16="http://schemas.microsoft.com/office/drawing/2014/chart" uri="{C3380CC4-5D6E-409C-BE32-E72D297353CC}">
              <c16:uniqueId val="{00000000-EBB1-44BF-8C10-E904ADAAD9AF}"/>
            </c:ext>
          </c:extLst>
        </c:ser>
        <c:dLbls>
          <c:showLegendKey val="0"/>
          <c:showVal val="0"/>
          <c:showCatName val="0"/>
          <c:showSerName val="0"/>
          <c:showPercent val="0"/>
          <c:showBubbleSize val="0"/>
        </c:dLbls>
        <c:gapWidth val="219"/>
        <c:overlap val="-27"/>
        <c:axId val="381123800"/>
        <c:axId val="381125760"/>
      </c:barChart>
      <c:catAx>
        <c:axId val="381123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5760"/>
        <c:crosses val="autoZero"/>
        <c:auto val="1"/>
        <c:lblAlgn val="ctr"/>
        <c:lblOffset val="100"/>
        <c:noMultiLvlLbl val="0"/>
      </c:catAx>
      <c:valAx>
        <c:axId val="38112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3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7"/>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8"/>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9"/>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Sheet2!$B$3</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490-4D7D-9713-6A36E6BE170C}"/>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490-4D7D-9713-6A36E6BE170C}"/>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0490-4D7D-9713-6A36E6BE170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0490-4D7D-9713-6A36E6BE170C}"/>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0490-4D7D-9713-6A36E6BE170C}"/>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0490-4D7D-9713-6A36E6BE170C}"/>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0490-4D7D-9713-6A36E6BE170C}"/>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0490-4D7D-9713-6A36E6BE170C}"/>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0490-4D7D-9713-6A36E6BE170C}"/>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0490-4D7D-9713-6A36E6BE170C}"/>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0490-4D7D-9713-6A36E6BE170C}"/>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0490-4D7D-9713-6A36E6BE170C}"/>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0490-4D7D-9713-6A36E6BE170C}"/>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0490-4D7D-9713-6A36E6BE170C}"/>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0490-4D7D-9713-6A36E6BE170C}"/>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0490-4D7D-9713-6A36E6BE170C}"/>
                </c:ext>
              </c:extLst>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0490-4D7D-9713-6A36E6BE170C}"/>
                </c:ext>
              </c:extLst>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0490-4D7D-9713-6A36E6BE170C}"/>
                </c:ext>
              </c:extLst>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0490-4D7D-9713-6A36E6BE170C}"/>
                </c:ext>
              </c:extLst>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0490-4D7D-9713-6A36E6BE170C}"/>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extLst>
            <c:ext xmlns:c16="http://schemas.microsoft.com/office/drawing/2014/chart" uri="{C3380CC4-5D6E-409C-BE32-E72D297353CC}">
              <c16:uniqueId val="{00000014-0490-4D7D-9713-6A36E6BE170C}"/>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Sheet2!$B$17</c:f>
              <c:strCache>
                <c:ptCount val="1"/>
                <c:pt idx="0">
                  <c:v>Count of Tissue</c:v>
                </c:pt>
              </c:strCache>
            </c:strRef>
          </c:tx>
          <c:spPr>
            <a:solidFill>
              <a:schemeClr val="accent1"/>
            </a:solidFill>
            <a:ln>
              <a:noFill/>
            </a:ln>
            <a:effectLst/>
          </c:spPr>
          <c:invertIfNegative val="0"/>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extLst>
            <c:ext xmlns:c16="http://schemas.microsoft.com/office/drawing/2014/chart" uri="{C3380CC4-5D6E-409C-BE32-E72D297353CC}">
              <c16:uniqueId val="{00000000-F9A5-49A2-9E01-4FD6B3C8A0D1}"/>
            </c:ext>
          </c:extLst>
        </c:ser>
        <c:dLbls>
          <c:showLegendKey val="0"/>
          <c:showVal val="0"/>
          <c:showCatName val="0"/>
          <c:showSerName val="0"/>
          <c:showPercent val="0"/>
          <c:showBubbleSize val="0"/>
        </c:dLbls>
        <c:gapWidth val="219"/>
        <c:overlap val="-27"/>
        <c:axId val="381124976"/>
        <c:axId val="381124192"/>
      </c:barChart>
      <c:catAx>
        <c:axId val="38112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4192"/>
        <c:crosses val="autoZero"/>
        <c:auto val="1"/>
        <c:lblAlgn val="ctr"/>
        <c:lblOffset val="100"/>
        <c:noMultiLvlLbl val="0"/>
      </c:catAx>
      <c:valAx>
        <c:axId val="381124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4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Sheet2!$B$17</c:f>
              <c:strCache>
                <c:ptCount val="1"/>
                <c:pt idx="0">
                  <c:v>Count of Tissue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E5B-458A-92A7-7FAE018C0683}"/>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E5B-458A-92A7-7FAE018C068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E5B-458A-92A7-7FAE018C068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E5B-458A-92A7-7FAE018C0683}"/>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7E5B-458A-92A7-7FAE018C0683}"/>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E5B-458A-92A7-7FAE018C0683}"/>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7E5B-458A-92A7-7FAE018C0683}"/>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7E5B-458A-92A7-7FAE018C0683}"/>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extLst>
            <c:ext xmlns:c16="http://schemas.microsoft.com/office/drawing/2014/chart" uri="{C3380CC4-5D6E-409C-BE32-E72D297353CC}">
              <c16:uniqueId val="{00000008-7E5B-458A-92A7-7FAE018C068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Sheet2!$A$16:$A$24</c:f>
              <c:strCache>
                <c:ptCount val="9"/>
                <c:pt idx="0">
                  <c:v>Brain</c:v>
                </c:pt>
                <c:pt idx="1">
                  <c:v>Colon</c:v>
                </c:pt>
                <c:pt idx="2">
                  <c:v>Intestine</c:v>
                </c:pt>
                <c:pt idx="3">
                  <c:v>Kidney</c:v>
                </c:pt>
                <c:pt idx="4">
                  <c:v>Liver</c:v>
                </c:pt>
                <c:pt idx="5">
                  <c:v>Lung</c:v>
                </c:pt>
                <c:pt idx="6">
                  <c:v>Pancreas</c:v>
                </c:pt>
                <c:pt idx="7">
                  <c:v>stomach</c:v>
                </c:pt>
                <c:pt idx="8">
                  <c:v>WBC</c:v>
                </c:pt>
              </c:strCache>
            </c:strRef>
          </c:cat>
          <c:val>
            <c:numRef>
              <c:f>Sheet2!$B$16:$B$24</c:f>
              <c:numCache>
                <c:formatCode>General</c:formatCode>
                <c:ptCount val="9"/>
                <c:pt idx="0">
                  <c:v>8</c:v>
                </c:pt>
                <c:pt idx="1">
                  <c:v>5</c:v>
                </c:pt>
                <c:pt idx="2">
                  <c:v>4</c:v>
                </c:pt>
                <c:pt idx="3">
                  <c:v>4</c:v>
                </c:pt>
                <c:pt idx="4">
                  <c:v>4</c:v>
                </c:pt>
                <c:pt idx="5">
                  <c:v>6</c:v>
                </c:pt>
                <c:pt idx="6">
                  <c:v>5</c:v>
                </c:pt>
                <c:pt idx="7">
                  <c:v>6</c:v>
                </c:pt>
                <c:pt idx="8">
                  <c:v>6</c:v>
                </c:pt>
              </c:numCache>
            </c:numRef>
          </c:val>
          <c:extLst>
            <c:ext xmlns:c16="http://schemas.microsoft.com/office/drawing/2014/chart" uri="{C3380CC4-5D6E-409C-BE32-E72D297353CC}">
              <c16:uniqueId val="{00000000-A7D1-47D3-93DF-5AD69703FBF5}"/>
            </c:ext>
          </c:extLst>
        </c:ser>
        <c:dLbls>
          <c:showLegendKey val="0"/>
          <c:showVal val="0"/>
          <c:showCatName val="0"/>
          <c:showSerName val="0"/>
          <c:showPercent val="0"/>
          <c:showBubbleSize val="0"/>
        </c:dLbls>
        <c:gapWidth val="219"/>
        <c:overlap val="-27"/>
        <c:axId val="432693912"/>
        <c:axId val="432694696"/>
      </c:barChart>
      <c:catAx>
        <c:axId val="432693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694696"/>
        <c:crosses val="autoZero"/>
        <c:auto val="1"/>
        <c:lblAlgn val="ctr"/>
        <c:lblOffset val="100"/>
        <c:noMultiLvlLbl val="0"/>
      </c:catAx>
      <c:valAx>
        <c:axId val="4326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693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0" i="0" baseline="0" dirty="0">
                <a:effectLst/>
              </a:rPr>
              <a:t>Comparison between </a:t>
            </a:r>
            <a:r>
              <a:rPr lang="en-US" sz="1600" b="0" i="0" baseline="0" dirty="0" err="1">
                <a:effectLst/>
              </a:rPr>
              <a:t>Cibersort</a:t>
            </a:r>
            <a:r>
              <a:rPr lang="en-US" sz="1600" b="0" i="0" baseline="0" dirty="0">
                <a:effectLst/>
              </a:rPr>
              <a:t> and QR</a:t>
            </a:r>
            <a:endParaRPr lang="en-US" sz="1200" dirty="0">
              <a:effectLst/>
            </a:endParaRPr>
          </a:p>
        </c:rich>
      </c:tx>
      <c:layout>
        <c:manualLayout>
          <c:xMode val="edge"/>
          <c:yMode val="edge"/>
          <c:x val="0.16801377952755905"/>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Sheet2!$E$19</c:f>
              <c:strCache>
                <c:ptCount val="1"/>
                <c:pt idx="0">
                  <c:v>CIBERSORT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Sheet2!$F$18:$P$18</c:f>
              <c:strCache>
                <c:ptCount val="11"/>
                <c:pt idx="0">
                  <c:v>LCT</c:v>
                </c:pt>
                <c:pt idx="1">
                  <c:v>Brain</c:v>
                </c:pt>
                <c:pt idx="2">
                  <c:v>Colon</c:v>
                </c:pt>
                <c:pt idx="3">
                  <c:v>Heart</c:v>
                </c:pt>
                <c:pt idx="4">
                  <c:v>Liver</c:v>
                </c:pt>
                <c:pt idx="5">
                  <c:v>Lung</c:v>
                </c:pt>
                <c:pt idx="6">
                  <c:v>Intestine</c:v>
                </c:pt>
                <c:pt idx="7">
                  <c:v>Stomach</c:v>
                </c:pt>
                <c:pt idx="8">
                  <c:v>Kidney</c:v>
                </c:pt>
                <c:pt idx="9">
                  <c:v>Esophagus</c:v>
                </c:pt>
                <c:pt idx="10">
                  <c:v>WBC</c:v>
                </c:pt>
              </c:strCache>
            </c:strRef>
          </c:cat>
          <c:val>
            <c:numRef>
              <c:f>Sheet2!$F$19:$P$19</c:f>
              <c:numCache>
                <c:formatCode>General</c:formatCode>
                <c:ptCount val="11"/>
                <c:pt idx="0">
                  <c:v>3.9297830999999998E-2</c:v>
                </c:pt>
                <c:pt idx="1">
                  <c:v>1.0281999999999999E-2</c:v>
                </c:pt>
                <c:pt idx="2">
                  <c:v>1.2279E-2</c:v>
                </c:pt>
                <c:pt idx="3">
                  <c:v>1.2775E-2</c:v>
                </c:pt>
                <c:pt idx="4">
                  <c:v>1.4425E-2</c:v>
                </c:pt>
                <c:pt idx="5">
                  <c:v>0.28021099999999999</c:v>
                </c:pt>
                <c:pt idx="6">
                  <c:v>6.3000000000000003E-4</c:v>
                </c:pt>
                <c:pt idx="7">
                  <c:v>5.1500000000000001E-3</c:v>
                </c:pt>
                <c:pt idx="8">
                  <c:v>3.9696000000000002E-2</c:v>
                </c:pt>
                <c:pt idx="9">
                  <c:v>1.5455309999999999E-3</c:v>
                </c:pt>
                <c:pt idx="10">
                  <c:v>0.58370928499999997</c:v>
                </c:pt>
              </c:numCache>
            </c:numRef>
          </c:val>
          <c:smooth val="0"/>
          <c:extLst>
            <c:ext xmlns:c16="http://schemas.microsoft.com/office/drawing/2014/chart" uri="{C3380CC4-5D6E-409C-BE32-E72D297353CC}">
              <c16:uniqueId val="{00000000-FCED-4413-9184-84A6D3661587}"/>
            </c:ext>
          </c:extLst>
        </c:ser>
        <c:ser>
          <c:idx val="1"/>
          <c:order val="1"/>
          <c:tx>
            <c:strRef>
              <c:f>Sheet2!$E$20</c:f>
              <c:strCache>
                <c:ptCount val="1"/>
                <c:pt idx="0">
                  <c:v>QP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Sheet2!$F$18:$P$18</c:f>
              <c:strCache>
                <c:ptCount val="11"/>
                <c:pt idx="0">
                  <c:v>LCT</c:v>
                </c:pt>
                <c:pt idx="1">
                  <c:v>Brain</c:v>
                </c:pt>
                <c:pt idx="2">
                  <c:v>Colon</c:v>
                </c:pt>
                <c:pt idx="3">
                  <c:v>Heart</c:v>
                </c:pt>
                <c:pt idx="4">
                  <c:v>Liver</c:v>
                </c:pt>
                <c:pt idx="5">
                  <c:v>Lung</c:v>
                </c:pt>
                <c:pt idx="6">
                  <c:v>Intestine</c:v>
                </c:pt>
                <c:pt idx="7">
                  <c:v>Stomach</c:v>
                </c:pt>
                <c:pt idx="8">
                  <c:v>Kidney</c:v>
                </c:pt>
                <c:pt idx="9">
                  <c:v>Esophagus</c:v>
                </c:pt>
                <c:pt idx="10">
                  <c:v>WBC</c:v>
                </c:pt>
              </c:strCache>
            </c:strRef>
          </c:cat>
          <c:val>
            <c:numRef>
              <c:f>Sheet2!$F$20:$P$20</c:f>
              <c:numCache>
                <c:formatCode>General</c:formatCode>
                <c:ptCount val="11"/>
                <c:pt idx="0">
                  <c:v>6.8703585999999997E-2</c:v>
                </c:pt>
                <c:pt idx="1">
                  <c:v>9.5169999999999994E-3</c:v>
                </c:pt>
                <c:pt idx="2">
                  <c:v>1.1505E-2</c:v>
                </c:pt>
                <c:pt idx="3">
                  <c:v>4.8963E-2</c:v>
                </c:pt>
                <c:pt idx="4">
                  <c:v>2.9894E-2</c:v>
                </c:pt>
                <c:pt idx="5">
                  <c:v>0.22761200000000001</c:v>
                </c:pt>
                <c:pt idx="6">
                  <c:v>0</c:v>
                </c:pt>
                <c:pt idx="7">
                  <c:v>0</c:v>
                </c:pt>
                <c:pt idx="8">
                  <c:v>1.8793000000000001E-2</c:v>
                </c:pt>
                <c:pt idx="9">
                  <c:v>0</c:v>
                </c:pt>
                <c:pt idx="10">
                  <c:v>0.58501096299999999</c:v>
                </c:pt>
              </c:numCache>
            </c:numRef>
          </c:val>
          <c:smooth val="0"/>
          <c:extLst>
            <c:ext xmlns:c16="http://schemas.microsoft.com/office/drawing/2014/chart" uri="{C3380CC4-5D6E-409C-BE32-E72D297353CC}">
              <c16:uniqueId val="{00000001-FCED-4413-9184-84A6D3661587}"/>
            </c:ext>
          </c:extLst>
        </c:ser>
        <c:dLbls>
          <c:showLegendKey val="0"/>
          <c:showVal val="0"/>
          <c:showCatName val="0"/>
          <c:showSerName val="0"/>
          <c:showPercent val="0"/>
          <c:showBubbleSize val="0"/>
        </c:dLbls>
        <c:marker val="1"/>
        <c:smooth val="0"/>
        <c:axId val="578720368"/>
        <c:axId val="578720696"/>
      </c:lineChart>
      <c:catAx>
        <c:axId val="57872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720696"/>
        <c:crosses val="autoZero"/>
        <c:auto val="1"/>
        <c:lblAlgn val="ctr"/>
        <c:lblOffset val="100"/>
        <c:noMultiLvlLbl val="0"/>
      </c:catAx>
      <c:valAx>
        <c:axId val="57872069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720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Sheet1!$B$26:$B$46</c:f>
              <c:numCache>
                <c:formatCode>General</c:formatCode>
                <c:ptCount val="2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c:v>
                </c:pt>
                <c:pt idx="17">
                  <c:v>0.85</c:v>
                </c:pt>
                <c:pt idx="18">
                  <c:v>0.9</c:v>
                </c:pt>
                <c:pt idx="19">
                  <c:v>0.95</c:v>
                </c:pt>
                <c:pt idx="20">
                  <c:v>1</c:v>
                </c:pt>
              </c:numCache>
            </c:numRef>
          </c:xVal>
          <c:yVal>
            <c:numRef>
              <c:f>Sheet1!$O$26:$O$46</c:f>
              <c:numCache>
                <c:formatCode>General</c:formatCode>
                <c:ptCount val="21"/>
                <c:pt idx="0">
                  <c:v>0</c:v>
                </c:pt>
                <c:pt idx="1">
                  <c:v>4.8360015304145604E-2</c:v>
                </c:pt>
                <c:pt idx="2">
                  <c:v>9.2288152397759893E-2</c:v>
                </c:pt>
                <c:pt idx="3">
                  <c:v>0.13494516380915789</c:v>
                </c:pt>
                <c:pt idx="4">
                  <c:v>0.17769865816250768</c:v>
                </c:pt>
                <c:pt idx="5">
                  <c:v>0.22132973461297001</c:v>
                </c:pt>
                <c:pt idx="6">
                  <c:v>0.26635350345025299</c:v>
                </c:pt>
                <c:pt idx="7">
                  <c:v>0.31313665595483997</c:v>
                </c:pt>
                <c:pt idx="8">
                  <c:v>0.36194704002309197</c:v>
                </c:pt>
                <c:pt idx="9">
                  <c:v>0.41297509919872699</c:v>
                </c:pt>
                <c:pt idx="10">
                  <c:v>0.46634214517497397</c:v>
                </c:pt>
                <c:pt idx="11">
                  <c:v>0.52210235869093602</c:v>
                </c:pt>
                <c:pt idx="12">
                  <c:v>0.580242511578556</c:v>
                </c:pt>
                <c:pt idx="13">
                  <c:v>0.64068239705480601</c:v>
                </c:pt>
                <c:pt idx="14">
                  <c:v>0.70327876542054901</c:v>
                </c:pt>
                <c:pt idx="15">
                  <c:v>0.76783586483187793</c:v>
                </c:pt>
                <c:pt idx="16">
                  <c:v>0.83412665272134401</c:v>
                </c:pt>
                <c:pt idx="17">
                  <c:v>0.90193142129569304</c:v>
                </c:pt>
                <c:pt idx="18">
                  <c:v>0.97110879138969097</c:v>
                </c:pt>
                <c:pt idx="19">
                  <c:v>1</c:v>
                </c:pt>
                <c:pt idx="20">
                  <c:v>1</c:v>
                </c:pt>
              </c:numCache>
            </c:numRef>
          </c:yVal>
          <c:smooth val="0"/>
          <c:extLst>
            <c:ext xmlns:c16="http://schemas.microsoft.com/office/drawing/2014/chart" uri="{C3380CC4-5D6E-409C-BE32-E72D297353CC}">
              <c16:uniqueId val="{00000000-783B-4673-87CA-0656B18755B7}"/>
            </c:ext>
          </c:extLst>
        </c:ser>
        <c:dLbls>
          <c:showLegendKey val="0"/>
          <c:showVal val="0"/>
          <c:showCatName val="0"/>
          <c:showSerName val="0"/>
          <c:showPercent val="0"/>
          <c:showBubbleSize val="0"/>
        </c:dLbls>
        <c:axId val="521520240"/>
        <c:axId val="521525488"/>
      </c:scatterChart>
      <c:valAx>
        <c:axId val="52152024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525488"/>
        <c:crosses val="autoZero"/>
        <c:crossBetween val="midCat"/>
      </c:valAx>
      <c:valAx>
        <c:axId val="52152548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1520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8BD2A-7B98-420E-A4C7-071B4AB88FD9}" type="doc">
      <dgm:prSet loTypeId="urn:microsoft.com/office/officeart/2005/8/layout/hProcess4" loCatId="process" qsTypeId="urn:microsoft.com/office/officeart/2005/8/quickstyle/3d3" qsCatId="3D" csTypeId="urn:microsoft.com/office/officeart/2005/8/colors/colorful4" csCatId="colorful" phldr="1"/>
      <dgm:spPr/>
      <dgm:t>
        <a:bodyPr/>
        <a:lstStyle/>
        <a:p>
          <a:endParaRPr lang="en-US"/>
        </a:p>
      </dgm:t>
    </dgm:pt>
    <dgm:pt modelId="{795DD489-7D11-4FCA-B45D-97BF153DC57F}">
      <dgm:prSet phldrT="[Text]" custT="1"/>
      <dgm:spPr/>
      <dgm:t>
        <a:bodyPr/>
        <a:lstStyle/>
        <a:p>
          <a:r>
            <a:rPr lang="en-US" sz="1600" dirty="0">
              <a:latin typeface="Arial" panose="020B0604020202020204" pitchFamily="34" charset="0"/>
              <a:cs typeface="Arial" panose="020B0604020202020204" pitchFamily="34" charset="0"/>
            </a:rPr>
            <a:t>147,888 MHBs </a:t>
          </a:r>
        </a:p>
      </dgm:t>
    </dgm:pt>
    <dgm:pt modelId="{7ED5601F-13BA-4642-B0BE-94058CE5CCC6}" type="par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13677CA8-7EAD-4A80-842E-D843877A543F}" type="sib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20E4956A-F840-49C4-96E6-AE79D2A6DD13}">
      <dgm:prSet phldrT="[Text]" custT="1"/>
      <dgm:spPr/>
      <dgm:t>
        <a:bodyPr anchor="ctr"/>
        <a:lstStyle/>
        <a:p>
          <a:pPr algn="l"/>
          <a:r>
            <a:rPr lang="en-US" sz="1600" b="1" dirty="0">
              <a:latin typeface="Arial" panose="020B0604020202020204" pitchFamily="34" charset="0"/>
              <a:cs typeface="Arial" panose="020B0604020202020204" pitchFamily="34" charset="0"/>
            </a:rPr>
            <a:t>61</a:t>
          </a:r>
          <a:r>
            <a:rPr lang="en-US" sz="1600" dirty="0">
              <a:latin typeface="Arial" panose="020B0604020202020204" pitchFamily="34" charset="0"/>
              <a:cs typeface="Arial" panose="020B0604020202020204" pitchFamily="34" charset="0"/>
            </a:rPr>
            <a:t> WGBS datasets</a:t>
          </a:r>
        </a:p>
      </dgm:t>
    </dgm:pt>
    <dgm:pt modelId="{00977104-2E91-4AB4-8404-DE022228BE33}" type="par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3DD3AEFB-88E4-4EA0-9925-0286037BAD27}" type="sib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04469A1C-69EC-4A5B-938F-2B801CE2DABB}">
      <dgm:prSet phldrT="[Text]" custT="1"/>
      <dgm:spPr/>
      <dgm:t>
        <a:bodyPr/>
        <a:lstStyle/>
        <a:p>
          <a:r>
            <a:rPr lang="en-US" sz="1600" dirty="0">
              <a:latin typeface="Arial" panose="020B0604020202020204" pitchFamily="34" charset="0"/>
              <a:cs typeface="Arial" panose="020B0604020202020204" pitchFamily="34" charset="0"/>
            </a:rPr>
            <a:t>Validated MHBs</a:t>
          </a:r>
        </a:p>
      </dgm:t>
    </dgm:pt>
    <dgm:pt modelId="{1B98399D-1024-454E-9A57-2B1246B6CCD0}" type="par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010D4F53-C575-4680-9ED8-80504BA3B547}" type="sib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99C420A8-C6B0-40AB-A1F0-1407B50C7664}">
      <dgm:prSet phldrT="[Text]" custT="1"/>
      <dgm:spPr/>
      <dgm:t>
        <a:bodyPr anchor="t"/>
        <a:lstStyle/>
        <a:p>
          <a:r>
            <a:rPr lang="en-US" sz="1600" b="1" dirty="0">
              <a:latin typeface="Arial" panose="020B0604020202020204" pitchFamily="34" charset="0"/>
              <a:cs typeface="Arial" panose="020B0604020202020204" pitchFamily="34" charset="0"/>
            </a:rPr>
            <a:t>101</a:t>
          </a:r>
          <a:r>
            <a:rPr lang="en-US" sz="1600" dirty="0">
              <a:latin typeface="Arial" panose="020B0604020202020204" pitchFamily="34" charset="0"/>
              <a:cs typeface="Arial" panose="020B0604020202020204" pitchFamily="34" charset="0"/>
            </a:rPr>
            <a:t> RRBS datasets</a:t>
          </a:r>
        </a:p>
      </dgm:t>
    </dgm:pt>
    <dgm:pt modelId="{924234E4-A72B-472A-B541-184ABB329A75}" type="par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664CC6DA-8041-450B-BB7D-8A29A6275971}" type="sib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C4C8D0F7-95E5-45B6-9854-92623B694082}">
      <dgm:prSet phldrT="[Text]" custT="1"/>
      <dgm:spPr/>
      <dgm:t>
        <a:bodyPr/>
        <a:lstStyle/>
        <a:p>
          <a:r>
            <a:rPr lang="en-US" sz="1600" dirty="0">
              <a:latin typeface="Arial" panose="020B0604020202020204" pitchFamily="34" charset="0"/>
              <a:cs typeface="Arial" panose="020B0604020202020204" pitchFamily="34" charset="0"/>
            </a:rPr>
            <a:t>Random forest model using 1,090 tissue specific MHBs</a:t>
          </a:r>
        </a:p>
      </dgm:t>
    </dgm:pt>
    <dgm:pt modelId="{6C7E6A79-CD67-4D79-9B5A-51CFC590C8B9}" type="par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6B8747DE-0E5E-4060-A918-49EDFAA1C35B}" type="sib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992ED673-3928-48D8-88E8-A56CF2B2657B}">
      <dgm:prSet phldrT="[Text]" custT="1"/>
      <dgm:spPr/>
      <dgm:t>
        <a:bodyPr anchor="ctr"/>
        <a:lstStyle/>
        <a:p>
          <a:r>
            <a:rPr lang="en-US" sz="1600" b="1" baseline="0" dirty="0">
              <a:latin typeface="Arial" panose="020B0604020202020204" pitchFamily="34" charset="0"/>
              <a:cs typeface="Arial" panose="020B0604020202020204" pitchFamily="34" charset="0"/>
            </a:rPr>
            <a:t>28</a:t>
          </a:r>
          <a:r>
            <a:rPr lang="en-US" sz="1600" baseline="0" dirty="0">
              <a:latin typeface="Arial" panose="020B0604020202020204" pitchFamily="34" charset="0"/>
              <a:cs typeface="Arial" panose="020B0604020202020204" pitchFamily="34" charset="0"/>
            </a:rPr>
            <a:t> WGBS datasets</a:t>
          </a:r>
          <a:endParaRPr lang="en-US" sz="1600" dirty="0">
            <a:latin typeface="Arial" panose="020B0604020202020204" pitchFamily="34" charset="0"/>
            <a:cs typeface="Arial" panose="020B0604020202020204" pitchFamily="34" charset="0"/>
          </a:endParaRPr>
        </a:p>
      </dgm:t>
    </dgm:pt>
    <dgm:pt modelId="{E47F68B1-5328-4B38-A46A-3AD3F668609A}" type="par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150E0415-DC85-46D8-BD93-F85B835279E0}" type="sib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AF6EB8A4-4205-407E-A839-AFF37F5748B6}">
      <dgm:prSet custT="1"/>
      <dgm:spPr/>
      <dgm:t>
        <a:bodyPr anchor="t"/>
        <a:lstStyle/>
        <a:p>
          <a:r>
            <a:rPr lang="en-US" sz="1600" b="1" dirty="0">
              <a:latin typeface="Arial" panose="020B0604020202020204" pitchFamily="34" charset="0"/>
              <a:cs typeface="Arial" panose="020B0604020202020204" pitchFamily="34" charset="0"/>
            </a:rPr>
            <a:t>637</a:t>
          </a:r>
          <a:r>
            <a:rPr lang="en-US" sz="1600" dirty="0">
              <a:latin typeface="Arial" panose="020B0604020202020204" pitchFamily="34" charset="0"/>
              <a:cs typeface="Arial" panose="020B0604020202020204" pitchFamily="34" charset="0"/>
            </a:rPr>
            <a:t> HM450K datasets</a:t>
          </a:r>
        </a:p>
      </dgm:t>
    </dgm:pt>
    <dgm:pt modelId="{2737BF5D-0B1D-466D-95E2-F0188F1566F0}" type="par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2C084F34-6D8F-4227-8BA3-A2893752511E}" type="sib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F420B2BB-178B-46C8-9F48-F5A25D4BF7C7}">
      <dgm:prSet phldrT="[Text]" custT="1"/>
      <dgm:spPr/>
      <dgm:t>
        <a:bodyPr/>
        <a:lstStyle/>
        <a:p>
          <a:r>
            <a:rPr lang="en-US" sz="1600" dirty="0">
              <a:latin typeface="Arial" panose="020B0604020202020204" pitchFamily="34" charset="0"/>
              <a:cs typeface="Arial" panose="020B0604020202020204" pitchFamily="34" charset="0"/>
            </a:rPr>
            <a:t>Model performance</a:t>
          </a:r>
        </a:p>
      </dgm:t>
    </dgm:pt>
    <dgm:pt modelId="{1D4D3A82-19E2-487A-B4D3-7461822903E3}" type="par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B087DA50-A2A7-4ACD-A5B5-E99E58CE55FF}" type="sib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4591FABF-B05D-4FBC-9C34-75DB5A88C6F4}">
      <dgm:prSet phldrT="[Text]" custT="1"/>
      <dgm:spPr/>
      <dgm:t>
        <a:bodyPr lIns="0" tIns="91440" bIns="91440" anchor="ctr"/>
        <a:lstStyle/>
        <a:p>
          <a:pPr algn="l"/>
          <a:r>
            <a:rPr lang="en-US" sz="1600" b="1" dirty="0">
              <a:latin typeface="Arial" panose="020B0604020202020204" pitchFamily="34" charset="0"/>
              <a:cs typeface="Arial" panose="020B0604020202020204" pitchFamily="34" charset="0"/>
            </a:rPr>
            <a:t>69 </a:t>
          </a:r>
          <a:r>
            <a:rPr lang="en-US" sz="1600" b="0" dirty="0">
              <a:latin typeface="Arial" panose="020B0604020202020204" pitchFamily="34" charset="0"/>
              <a:cs typeface="Arial" panose="020B0604020202020204" pitchFamily="34" charset="0"/>
            </a:rPr>
            <a:t>RRBS datasets (</a:t>
          </a:r>
          <a:r>
            <a:rPr lang="en-US" sz="1600" b="0" i="1" dirty="0">
              <a:latin typeface="Arial" panose="020B0604020202020204" pitchFamily="34" charset="0"/>
              <a:cs typeface="Arial" panose="020B0604020202020204" pitchFamily="34" charset="0"/>
            </a:rPr>
            <a:t>cancer patients plasma</a:t>
          </a:r>
          <a:r>
            <a:rPr lang="en-US" sz="1600" b="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24A60D63-D67C-4F4D-A6C6-83827E36F581}" type="par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29B73BFF-FFD5-438D-8CAB-11DF9E292FD1}" type="sib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1EDC368E-7A8D-4826-871B-8AC2D5D21A43}">
      <dgm:prSet phldrT="[Text]" custT="1"/>
      <dgm:spPr/>
      <dgm:t>
        <a:bodyPr lIns="0" tIns="91440" bIns="91440" anchor="ctr"/>
        <a:lstStyle/>
        <a:p>
          <a:pPr algn="l"/>
          <a:r>
            <a:rPr lang="en-US" sz="1600" b="1" dirty="0">
              <a:latin typeface="Arial" panose="020B0604020202020204" pitchFamily="34" charset="0"/>
              <a:cs typeface="Arial" panose="020B0604020202020204" pitchFamily="34" charset="0"/>
            </a:rPr>
            <a:t>20</a:t>
          </a:r>
          <a:r>
            <a:rPr lang="en-US" sz="1600" dirty="0">
              <a:latin typeface="Arial" panose="020B0604020202020204" pitchFamily="34" charset="0"/>
              <a:cs typeface="Arial" panose="020B0604020202020204" pitchFamily="34" charset="0"/>
            </a:rPr>
            <a:t> RRBS datasets (</a:t>
          </a:r>
          <a:r>
            <a:rPr lang="en-US" sz="1600" i="1" dirty="0">
              <a:latin typeface="Arial" panose="020B0604020202020204" pitchFamily="34" charset="0"/>
              <a:cs typeface="Arial" panose="020B0604020202020204" pitchFamily="34" charset="0"/>
            </a:rPr>
            <a:t>no cancer plasma</a:t>
          </a:r>
          <a:r>
            <a:rPr lang="en-US" sz="1600" dirty="0">
              <a:latin typeface="Arial" panose="020B0604020202020204" pitchFamily="34" charset="0"/>
              <a:cs typeface="Arial" panose="020B0604020202020204" pitchFamily="34" charset="0"/>
            </a:rPr>
            <a:t>)</a:t>
          </a:r>
        </a:p>
      </dgm:t>
    </dgm:pt>
    <dgm:pt modelId="{B4E89BEF-A028-4BC3-B537-8B5AA7748411}" type="par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FEE352F9-8499-4725-919F-B2822C4E110D}" type="sib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82D0D6A0-FF55-4EB0-BD71-009DACEBCE96}">
      <dgm:prSet phldrT="[Text]" custT="1"/>
      <dgm:spPr/>
      <dgm:t>
        <a:bodyPr anchor="ctr"/>
        <a:lstStyle/>
        <a:p>
          <a:r>
            <a:rPr lang="en-US" sz="1600" b="1" dirty="0">
              <a:latin typeface="Arial" panose="020B0604020202020204" pitchFamily="34" charset="0"/>
              <a:cs typeface="Arial" panose="020B0604020202020204" pitchFamily="34" charset="0"/>
            </a:rPr>
            <a:t>14 </a:t>
          </a:r>
          <a:r>
            <a:rPr lang="en-US" sz="1600" dirty="0">
              <a:latin typeface="Arial" panose="020B0604020202020204" pitchFamily="34" charset="0"/>
              <a:cs typeface="Arial" panose="020B0604020202020204" pitchFamily="34" charset="0"/>
            </a:rPr>
            <a:t>RRBS datasets</a:t>
          </a:r>
        </a:p>
      </dgm:t>
    </dgm:pt>
    <dgm:pt modelId="{4061A3BC-F9CB-4E92-9038-0DCD71EFE197}" type="parTrans" cxnId="{41F82DEB-734C-4A2F-B61E-72CDC0873C47}">
      <dgm:prSet/>
      <dgm:spPr/>
      <dgm:t>
        <a:bodyPr/>
        <a:lstStyle/>
        <a:p>
          <a:endParaRPr lang="en-US"/>
        </a:p>
      </dgm:t>
    </dgm:pt>
    <dgm:pt modelId="{E77EB39F-0CC7-47B7-B891-7D2566FB08D0}" type="sibTrans" cxnId="{41F82DEB-734C-4A2F-B61E-72CDC0873C47}">
      <dgm:prSet/>
      <dgm:spPr/>
      <dgm:t>
        <a:bodyPr/>
        <a:lstStyle/>
        <a:p>
          <a:endParaRPr lang="en-US"/>
        </a:p>
      </dgm:t>
    </dgm:pt>
    <dgm:pt modelId="{880FF4A6-DFAE-4F57-A288-FA7B92E0D2D5}">
      <dgm:prSet phldrT="[Text]" custT="1"/>
      <dgm:spPr/>
      <dgm:t>
        <a:bodyPr lIns="0" tIns="91440" bIns="91440" anchor="ctr"/>
        <a:lstStyle/>
        <a:p>
          <a:pPr algn="l"/>
          <a:endParaRPr lang="en-US" sz="1600" dirty="0">
            <a:latin typeface="Arial" panose="020B0604020202020204" pitchFamily="34" charset="0"/>
            <a:cs typeface="Arial" panose="020B0604020202020204" pitchFamily="34" charset="0"/>
          </a:endParaRPr>
        </a:p>
      </dgm:t>
    </dgm:pt>
    <dgm:pt modelId="{E2598A01-9DE4-4D6C-8EB7-ED9F5D758688}" type="parTrans" cxnId="{B2B97E2C-F5EF-460C-8F67-4F24113B0E85}">
      <dgm:prSet/>
      <dgm:spPr/>
      <dgm:t>
        <a:bodyPr/>
        <a:lstStyle/>
        <a:p>
          <a:endParaRPr lang="en-US"/>
        </a:p>
      </dgm:t>
    </dgm:pt>
    <dgm:pt modelId="{DE7A5606-9A75-4D43-AC2C-8010010AAD90}" type="sibTrans" cxnId="{B2B97E2C-F5EF-460C-8F67-4F24113B0E85}">
      <dgm:prSet/>
      <dgm:spPr/>
      <dgm:t>
        <a:bodyPr/>
        <a:lstStyle/>
        <a:p>
          <a:endParaRPr lang="en-US"/>
        </a:p>
      </dgm:t>
    </dgm:pt>
    <dgm:pt modelId="{71828A68-7257-4DC1-9AD7-42D1214CAA75}">
      <dgm:prSet phldrT="[Text]" custT="1"/>
      <dgm:spPr/>
      <dgm:t>
        <a:bodyPr lIns="0" tIns="91440" bIns="91440" anchor="ctr"/>
        <a:lstStyle/>
        <a:p>
          <a:pPr algn="l"/>
          <a:r>
            <a:rPr lang="en-US" sz="1600" b="1" dirty="0">
              <a:latin typeface="Arial" panose="020B0604020202020204" pitchFamily="34" charset="0"/>
              <a:cs typeface="Arial" panose="020B0604020202020204" pitchFamily="34" charset="0"/>
            </a:rPr>
            <a:t>15 </a:t>
          </a:r>
          <a:r>
            <a:rPr lang="en-US" sz="1600" b="0" dirty="0">
              <a:latin typeface="Arial" panose="020B0604020202020204" pitchFamily="34" charset="0"/>
              <a:cs typeface="Arial" panose="020B0604020202020204" pitchFamily="34" charset="0"/>
            </a:rPr>
            <a:t>RRBS datasets (</a:t>
          </a:r>
          <a:r>
            <a:rPr lang="en-US" sz="1600" b="0" i="1" dirty="0">
              <a:latin typeface="Arial" panose="020B0604020202020204" pitchFamily="34" charset="0"/>
              <a:cs typeface="Arial" panose="020B0604020202020204" pitchFamily="34" charset="0"/>
            </a:rPr>
            <a:t>matched tumor tissues</a:t>
          </a:r>
          <a:r>
            <a:rPr lang="en-US" sz="1600" b="0" dirty="0">
              <a:latin typeface="Arial" panose="020B0604020202020204" pitchFamily="34" charset="0"/>
              <a:cs typeface="Arial" panose="020B0604020202020204" pitchFamily="34" charset="0"/>
            </a:rPr>
            <a:t>)</a:t>
          </a:r>
        </a:p>
      </dgm:t>
    </dgm:pt>
    <dgm:pt modelId="{A4BEDD47-885C-4E42-81FE-A2E44A75DB12}" type="parTrans" cxnId="{95722D24-1E32-4969-A2B7-0C685999EF24}">
      <dgm:prSet/>
      <dgm:spPr/>
      <dgm:t>
        <a:bodyPr/>
        <a:lstStyle/>
        <a:p>
          <a:endParaRPr lang="en-US"/>
        </a:p>
      </dgm:t>
    </dgm:pt>
    <dgm:pt modelId="{A71A8C3A-1964-40F3-ACB4-000B317FE5C8}" type="sibTrans" cxnId="{95722D24-1E32-4969-A2B7-0C685999EF24}">
      <dgm:prSet/>
      <dgm:spPr/>
      <dgm:t>
        <a:bodyPr/>
        <a:lstStyle/>
        <a:p>
          <a:endParaRPr lang="en-US"/>
        </a:p>
      </dgm:t>
    </dgm:pt>
    <dgm:pt modelId="{8157575F-C00A-4A8B-A99A-A2710E02726D}" type="pres">
      <dgm:prSet presAssocID="{5838BD2A-7B98-420E-A4C7-071B4AB88FD9}" presName="Name0" presStyleCnt="0">
        <dgm:presLayoutVars>
          <dgm:dir/>
          <dgm:animLvl val="lvl"/>
          <dgm:resizeHandles val="exact"/>
        </dgm:presLayoutVars>
      </dgm:prSet>
      <dgm:spPr/>
    </dgm:pt>
    <dgm:pt modelId="{3CB728E1-2FEB-4343-A1E0-EB912E10DC32}" type="pres">
      <dgm:prSet presAssocID="{5838BD2A-7B98-420E-A4C7-071B4AB88FD9}" presName="tSp" presStyleCnt="0"/>
      <dgm:spPr/>
    </dgm:pt>
    <dgm:pt modelId="{B9BC4BCF-9239-4EB4-81FE-6EA2790EDEBC}" type="pres">
      <dgm:prSet presAssocID="{5838BD2A-7B98-420E-A4C7-071B4AB88FD9}" presName="bSp" presStyleCnt="0"/>
      <dgm:spPr/>
    </dgm:pt>
    <dgm:pt modelId="{475EBE49-12D2-48EA-B3AB-88382868FA70}" type="pres">
      <dgm:prSet presAssocID="{5838BD2A-7B98-420E-A4C7-071B4AB88FD9}" presName="process" presStyleCnt="0"/>
      <dgm:spPr/>
    </dgm:pt>
    <dgm:pt modelId="{6CF27B4E-461C-4930-A31C-0B73CA2D3E36}" type="pres">
      <dgm:prSet presAssocID="{795DD489-7D11-4FCA-B45D-97BF153DC57F}" presName="composite1" presStyleCnt="0"/>
      <dgm:spPr/>
    </dgm:pt>
    <dgm:pt modelId="{9A593934-D62C-4539-B87A-A36C4AD164BD}" type="pres">
      <dgm:prSet presAssocID="{795DD489-7D11-4FCA-B45D-97BF153DC57F}" presName="dummyNode1" presStyleLbl="node1" presStyleIdx="0" presStyleCnt="4"/>
      <dgm:spPr/>
    </dgm:pt>
    <dgm:pt modelId="{E43BA6BA-EC9B-487C-9851-0A6907193AB9}" type="pres">
      <dgm:prSet presAssocID="{795DD489-7D11-4FCA-B45D-97BF153DC57F}" presName="childNode1" presStyleLbl="bgAcc1" presStyleIdx="0" presStyleCnt="4" custScaleX="93773" custScaleY="73864">
        <dgm:presLayoutVars>
          <dgm:bulletEnabled val="1"/>
        </dgm:presLayoutVars>
      </dgm:prSet>
      <dgm:spPr/>
    </dgm:pt>
    <dgm:pt modelId="{99826574-F4EE-4673-9CC6-0643925B5B89}" type="pres">
      <dgm:prSet presAssocID="{795DD489-7D11-4FCA-B45D-97BF153DC57F}" presName="childNode1tx" presStyleLbl="bgAcc1" presStyleIdx="0" presStyleCnt="4">
        <dgm:presLayoutVars>
          <dgm:bulletEnabled val="1"/>
        </dgm:presLayoutVars>
      </dgm:prSet>
      <dgm:spPr/>
    </dgm:pt>
    <dgm:pt modelId="{A46B95DB-01D9-4E77-B919-9D5D6318C4BF}" type="pres">
      <dgm:prSet presAssocID="{795DD489-7D11-4FCA-B45D-97BF153DC57F}" presName="parentNode1" presStyleLbl="node1" presStyleIdx="0" presStyleCnt="4">
        <dgm:presLayoutVars>
          <dgm:chMax val="1"/>
          <dgm:bulletEnabled val="1"/>
        </dgm:presLayoutVars>
      </dgm:prSet>
      <dgm:spPr/>
    </dgm:pt>
    <dgm:pt modelId="{D53BDE15-6741-4823-909D-4E5C87FA56AD}" type="pres">
      <dgm:prSet presAssocID="{795DD489-7D11-4FCA-B45D-97BF153DC57F}" presName="connSite1" presStyleCnt="0"/>
      <dgm:spPr/>
    </dgm:pt>
    <dgm:pt modelId="{F5B9B15D-144B-49D9-840F-D2BEB92B0E7A}" type="pres">
      <dgm:prSet presAssocID="{13677CA8-7EAD-4A80-842E-D843877A543F}" presName="Name9" presStyleLbl="sibTrans2D1" presStyleIdx="0" presStyleCnt="3"/>
      <dgm:spPr/>
    </dgm:pt>
    <dgm:pt modelId="{83BEF304-B835-44AC-A3BA-CB088CEAF2DC}" type="pres">
      <dgm:prSet presAssocID="{04469A1C-69EC-4A5B-938F-2B801CE2DABB}" presName="composite2" presStyleCnt="0"/>
      <dgm:spPr/>
    </dgm:pt>
    <dgm:pt modelId="{9AFD7459-20DE-4493-AE6F-D603211A3436}" type="pres">
      <dgm:prSet presAssocID="{04469A1C-69EC-4A5B-938F-2B801CE2DABB}" presName="dummyNode2" presStyleLbl="node1" presStyleIdx="0" presStyleCnt="4"/>
      <dgm:spPr/>
    </dgm:pt>
    <dgm:pt modelId="{E6D32E15-1299-462E-BCAE-F27F81F1B6F0}" type="pres">
      <dgm:prSet presAssocID="{04469A1C-69EC-4A5B-938F-2B801CE2DABB}" presName="childNode2" presStyleLbl="bgAcc1" presStyleIdx="1" presStyleCnt="4" custScaleX="90920" custScaleY="136961">
        <dgm:presLayoutVars>
          <dgm:bulletEnabled val="1"/>
        </dgm:presLayoutVars>
      </dgm:prSet>
      <dgm:spPr/>
    </dgm:pt>
    <dgm:pt modelId="{12B2E76A-8451-4301-B396-2AB6C1A1730C}" type="pres">
      <dgm:prSet presAssocID="{04469A1C-69EC-4A5B-938F-2B801CE2DABB}" presName="childNode2tx" presStyleLbl="bgAcc1" presStyleIdx="1" presStyleCnt="4">
        <dgm:presLayoutVars>
          <dgm:bulletEnabled val="1"/>
        </dgm:presLayoutVars>
      </dgm:prSet>
      <dgm:spPr/>
    </dgm:pt>
    <dgm:pt modelId="{88BD99E9-16A9-4FA4-8C0F-88DC3C19ED4D}" type="pres">
      <dgm:prSet presAssocID="{04469A1C-69EC-4A5B-938F-2B801CE2DABB}" presName="parentNode2" presStyleLbl="node1" presStyleIdx="1" presStyleCnt="4" custLinFactNeighborX="-4852" custLinFactNeighborY="-34162">
        <dgm:presLayoutVars>
          <dgm:chMax val="0"/>
          <dgm:bulletEnabled val="1"/>
        </dgm:presLayoutVars>
      </dgm:prSet>
      <dgm:spPr/>
    </dgm:pt>
    <dgm:pt modelId="{D1048C42-3865-4E04-8800-DB021027A7E1}" type="pres">
      <dgm:prSet presAssocID="{04469A1C-69EC-4A5B-938F-2B801CE2DABB}" presName="connSite2" presStyleCnt="0"/>
      <dgm:spPr/>
    </dgm:pt>
    <dgm:pt modelId="{50A7D72B-F1F6-4AA1-B40B-4CB13006DFDB}" type="pres">
      <dgm:prSet presAssocID="{010D4F53-C575-4680-9ED8-80504BA3B547}" presName="Name18" presStyleLbl="sibTrans2D1" presStyleIdx="1" presStyleCnt="3"/>
      <dgm:spPr/>
    </dgm:pt>
    <dgm:pt modelId="{0019D1D3-248B-4422-836F-D5E1E231CA17}" type="pres">
      <dgm:prSet presAssocID="{C4C8D0F7-95E5-45B6-9854-92623B694082}" presName="composite1" presStyleCnt="0"/>
      <dgm:spPr/>
    </dgm:pt>
    <dgm:pt modelId="{612C1516-A0AA-49DA-B0CA-AF3713DD3234}" type="pres">
      <dgm:prSet presAssocID="{C4C8D0F7-95E5-45B6-9854-92623B694082}" presName="dummyNode1" presStyleLbl="node1" presStyleIdx="1" presStyleCnt="4"/>
      <dgm:spPr/>
    </dgm:pt>
    <dgm:pt modelId="{645C9A5B-794D-4647-9D5A-DF80F599736B}" type="pres">
      <dgm:prSet presAssocID="{C4C8D0F7-95E5-45B6-9854-92623B694082}" presName="childNode1" presStyleLbl="bgAcc1" presStyleIdx="2" presStyleCnt="4" custScaleY="141459" custLinFactNeighborX="12538" custLinFactNeighborY="6644">
        <dgm:presLayoutVars>
          <dgm:bulletEnabled val="1"/>
        </dgm:presLayoutVars>
      </dgm:prSet>
      <dgm:spPr/>
    </dgm:pt>
    <dgm:pt modelId="{0EE83294-6666-411A-9D39-9DA8DE8E660D}" type="pres">
      <dgm:prSet presAssocID="{C4C8D0F7-95E5-45B6-9854-92623B694082}" presName="childNode1tx" presStyleLbl="bgAcc1" presStyleIdx="2" presStyleCnt="4">
        <dgm:presLayoutVars>
          <dgm:bulletEnabled val="1"/>
        </dgm:presLayoutVars>
      </dgm:prSet>
      <dgm:spPr/>
    </dgm:pt>
    <dgm:pt modelId="{45ECDCD4-9B0B-4416-865E-102EA09E2FBB}" type="pres">
      <dgm:prSet presAssocID="{C4C8D0F7-95E5-45B6-9854-92623B694082}" presName="parentNode1" presStyleLbl="node1" presStyleIdx="2" presStyleCnt="4" custScaleX="110811" custScaleY="168266" custLinFactY="5370" custLinFactNeighborX="-965" custLinFactNeighborY="100000">
        <dgm:presLayoutVars>
          <dgm:chMax val="1"/>
          <dgm:bulletEnabled val="1"/>
        </dgm:presLayoutVars>
      </dgm:prSet>
      <dgm:spPr/>
    </dgm:pt>
    <dgm:pt modelId="{54865AED-E5A2-45EC-AE7E-DDE1B7EF40CB}" type="pres">
      <dgm:prSet presAssocID="{C4C8D0F7-95E5-45B6-9854-92623B694082}" presName="connSite1" presStyleCnt="0"/>
      <dgm:spPr/>
    </dgm:pt>
    <dgm:pt modelId="{46455C6C-471E-4FDD-9858-43471D814B17}" type="pres">
      <dgm:prSet presAssocID="{6B8747DE-0E5E-4060-A918-49EDFAA1C35B}" presName="Name9" presStyleLbl="sibTrans2D1" presStyleIdx="2" presStyleCnt="3"/>
      <dgm:spPr/>
    </dgm:pt>
    <dgm:pt modelId="{DEED559F-A611-4DCC-94EA-D0523E5F69CB}" type="pres">
      <dgm:prSet presAssocID="{F420B2BB-178B-46C8-9F48-F5A25D4BF7C7}" presName="composite2" presStyleCnt="0"/>
      <dgm:spPr/>
    </dgm:pt>
    <dgm:pt modelId="{9D41A702-7215-427C-978F-0A9AC2F58EF0}" type="pres">
      <dgm:prSet presAssocID="{F420B2BB-178B-46C8-9F48-F5A25D4BF7C7}" presName="dummyNode2" presStyleLbl="node1" presStyleIdx="2" presStyleCnt="4"/>
      <dgm:spPr/>
    </dgm:pt>
    <dgm:pt modelId="{C672C81D-9CF7-459D-B93D-BA0C76834D72}" type="pres">
      <dgm:prSet presAssocID="{F420B2BB-178B-46C8-9F48-F5A25D4BF7C7}" presName="childNode2" presStyleLbl="bgAcc1" presStyleIdx="3" presStyleCnt="4" custScaleX="170675" custScaleY="134020" custLinFactNeighborY="4890">
        <dgm:presLayoutVars>
          <dgm:bulletEnabled val="1"/>
        </dgm:presLayoutVars>
      </dgm:prSet>
      <dgm:spPr/>
    </dgm:pt>
    <dgm:pt modelId="{1B388245-C878-4056-B152-4D4ED802C32F}" type="pres">
      <dgm:prSet presAssocID="{F420B2BB-178B-46C8-9F48-F5A25D4BF7C7}" presName="childNode2tx" presStyleLbl="bgAcc1" presStyleIdx="3" presStyleCnt="4">
        <dgm:presLayoutVars>
          <dgm:bulletEnabled val="1"/>
        </dgm:presLayoutVars>
      </dgm:prSet>
      <dgm:spPr/>
    </dgm:pt>
    <dgm:pt modelId="{ABF9FA9D-1FBE-4455-B090-2C879945310F}" type="pres">
      <dgm:prSet presAssocID="{F420B2BB-178B-46C8-9F48-F5A25D4BF7C7}" presName="parentNode2" presStyleLbl="node1" presStyleIdx="3" presStyleCnt="4" custLinFactNeighborX="-19181" custLinFactNeighborY="-51800">
        <dgm:presLayoutVars>
          <dgm:chMax val="0"/>
          <dgm:bulletEnabled val="1"/>
        </dgm:presLayoutVars>
      </dgm:prSet>
      <dgm:spPr/>
    </dgm:pt>
    <dgm:pt modelId="{91E7AE40-0DB4-4F15-921F-CACBA1A770AF}" type="pres">
      <dgm:prSet presAssocID="{F420B2BB-178B-46C8-9F48-F5A25D4BF7C7}" presName="connSite2" presStyleCnt="0"/>
      <dgm:spPr/>
    </dgm:pt>
  </dgm:ptLst>
  <dgm:cxnLst>
    <dgm:cxn modelId="{A7CCA2CB-F22A-4D14-9C42-660A09826D31}" srcId="{F420B2BB-178B-46C8-9F48-F5A25D4BF7C7}" destId="{4591FABF-B05D-4FBC-9C34-75DB5A88C6F4}" srcOrd="0" destOrd="0" parTransId="{24A60D63-D67C-4F4D-A6C6-83827E36F581}" sibTransId="{29B73BFF-FFD5-438D-8CAB-11DF9E292FD1}"/>
    <dgm:cxn modelId="{BFFB277F-B0AA-467A-9EF8-7BF3DFA54AF8}" srcId="{C4C8D0F7-95E5-45B6-9854-92623B694082}" destId="{992ED673-3928-48D8-88E8-A56CF2B2657B}" srcOrd="0" destOrd="0" parTransId="{E47F68B1-5328-4B38-A46A-3AD3F668609A}" sibTransId="{150E0415-DC85-46D8-BD93-F85B835279E0}"/>
    <dgm:cxn modelId="{12995373-F59D-4670-82C3-D614F27D23A3}" type="presOf" srcId="{6B8747DE-0E5E-4060-A918-49EDFAA1C35B}" destId="{46455C6C-471E-4FDD-9858-43471D814B17}" srcOrd="0" destOrd="0" presId="urn:microsoft.com/office/officeart/2005/8/layout/hProcess4"/>
    <dgm:cxn modelId="{8F5B145D-DBDF-4928-8D2B-60B9534B31E6}" type="presOf" srcId="{99C420A8-C6B0-40AB-A1F0-1407B50C7664}" destId="{12B2E76A-8451-4301-B396-2AB6C1A1730C}" srcOrd="1" destOrd="0" presId="urn:microsoft.com/office/officeart/2005/8/layout/hProcess4"/>
    <dgm:cxn modelId="{0FBD131A-383F-4BA0-BE2F-7DC48A7AC65C}" type="presOf" srcId="{992ED673-3928-48D8-88E8-A56CF2B2657B}" destId="{645C9A5B-794D-4647-9D5A-DF80F599736B}" srcOrd="0" destOrd="0" presId="urn:microsoft.com/office/officeart/2005/8/layout/hProcess4"/>
    <dgm:cxn modelId="{C3A752DD-98A0-4047-AD57-7B21EB11DBFD}" type="presOf" srcId="{4591FABF-B05D-4FBC-9C34-75DB5A88C6F4}" destId="{1B388245-C878-4056-B152-4D4ED802C32F}" srcOrd="1" destOrd="0" presId="urn:microsoft.com/office/officeart/2005/8/layout/hProcess4"/>
    <dgm:cxn modelId="{41F82DEB-734C-4A2F-B61E-72CDC0873C47}" srcId="{C4C8D0F7-95E5-45B6-9854-92623B694082}" destId="{82D0D6A0-FF55-4EB0-BD71-009DACEBCE96}" srcOrd="1" destOrd="0" parTransId="{4061A3BC-F9CB-4E92-9038-0DCD71EFE197}" sibTransId="{E77EB39F-0CC7-47B7-B891-7D2566FB08D0}"/>
    <dgm:cxn modelId="{A9D25BDC-92D5-46AD-8C1A-5910ED0003D6}" type="presOf" srcId="{82D0D6A0-FF55-4EB0-BD71-009DACEBCE96}" destId="{0EE83294-6666-411A-9D39-9DA8DE8E660D}" srcOrd="1" destOrd="1" presId="urn:microsoft.com/office/officeart/2005/8/layout/hProcess4"/>
    <dgm:cxn modelId="{5AB35263-6044-4429-A208-B0768D3B2CE3}" type="presOf" srcId="{AF6EB8A4-4205-407E-A839-AFF37F5748B6}" destId="{E6D32E15-1299-462E-BCAE-F27F81F1B6F0}" srcOrd="0" destOrd="1" presId="urn:microsoft.com/office/officeart/2005/8/layout/hProcess4"/>
    <dgm:cxn modelId="{B2B97E2C-F5EF-460C-8F67-4F24113B0E85}" srcId="{F420B2BB-178B-46C8-9F48-F5A25D4BF7C7}" destId="{880FF4A6-DFAE-4F57-A288-FA7B92E0D2D5}" srcOrd="3" destOrd="0" parTransId="{E2598A01-9DE4-4D6C-8EB7-ED9F5D758688}" sibTransId="{DE7A5606-9A75-4D43-AC2C-8010010AAD90}"/>
    <dgm:cxn modelId="{6909D7CA-99E5-420E-B86E-57C77A23141E}" srcId="{5838BD2A-7B98-420E-A4C7-071B4AB88FD9}" destId="{F420B2BB-178B-46C8-9F48-F5A25D4BF7C7}" srcOrd="3" destOrd="0" parTransId="{1D4D3A82-19E2-487A-B4D3-7461822903E3}" sibTransId="{B087DA50-A2A7-4ACD-A5B5-E99E58CE55FF}"/>
    <dgm:cxn modelId="{8DE1A7F0-7916-49AC-B5EA-CB79BB2BE8E1}" srcId="{04469A1C-69EC-4A5B-938F-2B801CE2DABB}" destId="{AF6EB8A4-4205-407E-A839-AFF37F5748B6}" srcOrd="1" destOrd="0" parTransId="{2737BF5D-0B1D-466D-95E2-F0188F1566F0}" sibTransId="{2C084F34-6D8F-4227-8BA3-A2893752511E}"/>
    <dgm:cxn modelId="{7E55E664-2DE4-4E05-9B17-FEE931066623}" type="presOf" srcId="{1EDC368E-7A8D-4826-871B-8AC2D5D21A43}" destId="{1B388245-C878-4056-B152-4D4ED802C32F}" srcOrd="1" destOrd="2" presId="urn:microsoft.com/office/officeart/2005/8/layout/hProcess4"/>
    <dgm:cxn modelId="{86046758-1038-41FC-8384-D08029AE0E17}" type="presOf" srcId="{82D0D6A0-FF55-4EB0-BD71-009DACEBCE96}" destId="{645C9A5B-794D-4647-9D5A-DF80F599736B}" srcOrd="0" destOrd="1" presId="urn:microsoft.com/office/officeart/2005/8/layout/hProcess4"/>
    <dgm:cxn modelId="{6842A2F2-22C4-4425-96AA-508014B7F901}" type="presOf" srcId="{71828A68-7257-4DC1-9AD7-42D1214CAA75}" destId="{C672C81D-9CF7-459D-B93D-BA0C76834D72}" srcOrd="0" destOrd="1" presId="urn:microsoft.com/office/officeart/2005/8/layout/hProcess4"/>
    <dgm:cxn modelId="{95722D24-1E32-4969-A2B7-0C685999EF24}" srcId="{F420B2BB-178B-46C8-9F48-F5A25D4BF7C7}" destId="{71828A68-7257-4DC1-9AD7-42D1214CAA75}" srcOrd="1" destOrd="0" parTransId="{A4BEDD47-885C-4E42-81FE-A2E44A75DB12}" sibTransId="{A71A8C3A-1964-40F3-ACB4-000B317FE5C8}"/>
    <dgm:cxn modelId="{89701CC1-44FD-4CF2-A67E-7F097F6C11D1}" type="presOf" srcId="{880FF4A6-DFAE-4F57-A288-FA7B92E0D2D5}" destId="{C672C81D-9CF7-459D-B93D-BA0C76834D72}" srcOrd="0" destOrd="3" presId="urn:microsoft.com/office/officeart/2005/8/layout/hProcess4"/>
    <dgm:cxn modelId="{73C2DB27-28ED-4212-8408-89E1640F7AD5}" type="presOf" srcId="{20E4956A-F840-49C4-96E6-AE79D2A6DD13}" destId="{99826574-F4EE-4673-9CC6-0643925B5B89}" srcOrd="1" destOrd="0" presId="urn:microsoft.com/office/officeart/2005/8/layout/hProcess4"/>
    <dgm:cxn modelId="{F7E244CB-344C-4133-97A6-9199C122329B}" srcId="{5838BD2A-7B98-420E-A4C7-071B4AB88FD9}" destId="{C4C8D0F7-95E5-45B6-9854-92623B694082}" srcOrd="2" destOrd="0" parTransId="{6C7E6A79-CD67-4D79-9B5A-51CFC590C8B9}" sibTransId="{6B8747DE-0E5E-4060-A918-49EDFAA1C35B}"/>
    <dgm:cxn modelId="{14AC57DB-75FB-4FA1-929B-0FA5A0F3CE82}" type="presOf" srcId="{F420B2BB-178B-46C8-9F48-F5A25D4BF7C7}" destId="{ABF9FA9D-1FBE-4455-B090-2C879945310F}" srcOrd="0" destOrd="0" presId="urn:microsoft.com/office/officeart/2005/8/layout/hProcess4"/>
    <dgm:cxn modelId="{C61F3B77-B033-4BE5-8082-E0E5ADCCAFF9}" srcId="{F420B2BB-178B-46C8-9F48-F5A25D4BF7C7}" destId="{1EDC368E-7A8D-4826-871B-8AC2D5D21A43}" srcOrd="2" destOrd="0" parTransId="{B4E89BEF-A028-4BC3-B537-8B5AA7748411}" sibTransId="{FEE352F9-8499-4725-919F-B2822C4E110D}"/>
    <dgm:cxn modelId="{D3B23685-5C9E-4A7C-8522-1C21A75B4646}" type="presOf" srcId="{4591FABF-B05D-4FBC-9C34-75DB5A88C6F4}" destId="{C672C81D-9CF7-459D-B93D-BA0C76834D72}" srcOrd="0" destOrd="0" presId="urn:microsoft.com/office/officeart/2005/8/layout/hProcess4"/>
    <dgm:cxn modelId="{62CA6109-56C5-4D9D-A80C-C59C4B0536D8}" type="presOf" srcId="{04469A1C-69EC-4A5B-938F-2B801CE2DABB}" destId="{88BD99E9-16A9-4FA4-8C0F-88DC3C19ED4D}" srcOrd="0" destOrd="0" presId="urn:microsoft.com/office/officeart/2005/8/layout/hProcess4"/>
    <dgm:cxn modelId="{4EAB8047-CBB0-48E7-97B4-90EC28A581E6}" type="presOf" srcId="{5838BD2A-7B98-420E-A4C7-071B4AB88FD9}" destId="{8157575F-C00A-4A8B-A99A-A2710E02726D}" srcOrd="0" destOrd="0" presId="urn:microsoft.com/office/officeart/2005/8/layout/hProcess4"/>
    <dgm:cxn modelId="{6E164587-DEDC-4108-AFC3-27DBB8A8242C}" srcId="{5838BD2A-7B98-420E-A4C7-071B4AB88FD9}" destId="{795DD489-7D11-4FCA-B45D-97BF153DC57F}" srcOrd="0" destOrd="0" parTransId="{7ED5601F-13BA-4642-B0BE-94058CE5CCC6}" sibTransId="{13677CA8-7EAD-4A80-842E-D843877A543F}"/>
    <dgm:cxn modelId="{3DB6FD7F-B82B-4194-AFD7-AF9B1DF0DC19}" srcId="{5838BD2A-7B98-420E-A4C7-071B4AB88FD9}" destId="{04469A1C-69EC-4A5B-938F-2B801CE2DABB}" srcOrd="1" destOrd="0" parTransId="{1B98399D-1024-454E-9A57-2B1246B6CCD0}" sibTransId="{010D4F53-C575-4680-9ED8-80504BA3B547}"/>
    <dgm:cxn modelId="{4DCF7BAB-7686-42CA-88EE-64790481C05D}" type="presOf" srcId="{71828A68-7257-4DC1-9AD7-42D1214CAA75}" destId="{1B388245-C878-4056-B152-4D4ED802C32F}" srcOrd="1" destOrd="1" presId="urn:microsoft.com/office/officeart/2005/8/layout/hProcess4"/>
    <dgm:cxn modelId="{653981FD-9F36-4B64-81D8-A02561DDD0A2}" type="presOf" srcId="{010D4F53-C575-4680-9ED8-80504BA3B547}" destId="{50A7D72B-F1F6-4AA1-B40B-4CB13006DFDB}" srcOrd="0" destOrd="0" presId="urn:microsoft.com/office/officeart/2005/8/layout/hProcess4"/>
    <dgm:cxn modelId="{A7A6CD48-B375-464F-A780-1E99447269B4}" type="presOf" srcId="{1EDC368E-7A8D-4826-871B-8AC2D5D21A43}" destId="{C672C81D-9CF7-459D-B93D-BA0C76834D72}" srcOrd="0" destOrd="2" presId="urn:microsoft.com/office/officeart/2005/8/layout/hProcess4"/>
    <dgm:cxn modelId="{8162035B-18EA-4B16-9DAC-9B17B2DB34F2}" type="presOf" srcId="{13677CA8-7EAD-4A80-842E-D843877A543F}" destId="{F5B9B15D-144B-49D9-840F-D2BEB92B0E7A}" srcOrd="0" destOrd="0" presId="urn:microsoft.com/office/officeart/2005/8/layout/hProcess4"/>
    <dgm:cxn modelId="{92AEAD1B-BAC9-43A0-86D9-62B94705D017}" type="presOf" srcId="{C4C8D0F7-95E5-45B6-9854-92623B694082}" destId="{45ECDCD4-9B0B-4416-865E-102EA09E2FBB}" srcOrd="0" destOrd="0" presId="urn:microsoft.com/office/officeart/2005/8/layout/hProcess4"/>
    <dgm:cxn modelId="{0F2D3832-AD2F-4309-85A7-FA1F243578DF}" type="presOf" srcId="{992ED673-3928-48D8-88E8-A56CF2B2657B}" destId="{0EE83294-6666-411A-9D39-9DA8DE8E660D}" srcOrd="1" destOrd="0" presId="urn:microsoft.com/office/officeart/2005/8/layout/hProcess4"/>
    <dgm:cxn modelId="{B50455EB-FD51-4492-9BEA-48AB97D9C382}" type="presOf" srcId="{AF6EB8A4-4205-407E-A839-AFF37F5748B6}" destId="{12B2E76A-8451-4301-B396-2AB6C1A1730C}" srcOrd="1" destOrd="1" presId="urn:microsoft.com/office/officeart/2005/8/layout/hProcess4"/>
    <dgm:cxn modelId="{2768E925-7ECD-4ACB-AF02-B4A4093A9790}" type="presOf" srcId="{880FF4A6-DFAE-4F57-A288-FA7B92E0D2D5}" destId="{1B388245-C878-4056-B152-4D4ED802C32F}" srcOrd="1" destOrd="3" presId="urn:microsoft.com/office/officeart/2005/8/layout/hProcess4"/>
    <dgm:cxn modelId="{7DBCD69E-38EC-48EE-A256-F2FB91CE8229}" srcId="{795DD489-7D11-4FCA-B45D-97BF153DC57F}" destId="{20E4956A-F840-49C4-96E6-AE79D2A6DD13}" srcOrd="0" destOrd="0" parTransId="{00977104-2E91-4AB4-8404-DE022228BE33}" sibTransId="{3DD3AEFB-88E4-4EA0-9925-0286037BAD27}"/>
    <dgm:cxn modelId="{6DE59E6C-D06D-4877-9079-16CE7E93E2D0}" type="presOf" srcId="{795DD489-7D11-4FCA-B45D-97BF153DC57F}" destId="{A46B95DB-01D9-4E77-B919-9D5D6318C4BF}" srcOrd="0" destOrd="0" presId="urn:microsoft.com/office/officeart/2005/8/layout/hProcess4"/>
    <dgm:cxn modelId="{BA506C55-622D-47AF-9C2C-8891F2CFD638}" type="presOf" srcId="{99C420A8-C6B0-40AB-A1F0-1407B50C7664}" destId="{E6D32E15-1299-462E-BCAE-F27F81F1B6F0}" srcOrd="0" destOrd="0" presId="urn:microsoft.com/office/officeart/2005/8/layout/hProcess4"/>
    <dgm:cxn modelId="{6118944C-ED2E-4B34-9210-FE6361D80E6F}" srcId="{04469A1C-69EC-4A5B-938F-2B801CE2DABB}" destId="{99C420A8-C6B0-40AB-A1F0-1407B50C7664}" srcOrd="0" destOrd="0" parTransId="{924234E4-A72B-472A-B541-184ABB329A75}" sibTransId="{664CC6DA-8041-450B-BB7D-8A29A6275971}"/>
    <dgm:cxn modelId="{49C0C117-9E46-4449-8E4E-1F22AA55C29C}" type="presOf" srcId="{20E4956A-F840-49C4-96E6-AE79D2A6DD13}" destId="{E43BA6BA-EC9B-487C-9851-0A6907193AB9}" srcOrd="0" destOrd="0" presId="urn:microsoft.com/office/officeart/2005/8/layout/hProcess4"/>
    <dgm:cxn modelId="{1BE3556C-E15B-4E6B-910D-091237F8B03C}" type="presParOf" srcId="{8157575F-C00A-4A8B-A99A-A2710E02726D}" destId="{3CB728E1-2FEB-4343-A1E0-EB912E10DC32}" srcOrd="0" destOrd="0" presId="urn:microsoft.com/office/officeart/2005/8/layout/hProcess4"/>
    <dgm:cxn modelId="{0DCA6B89-99B0-4F35-9ED6-C2CEAB551007}" type="presParOf" srcId="{8157575F-C00A-4A8B-A99A-A2710E02726D}" destId="{B9BC4BCF-9239-4EB4-81FE-6EA2790EDEBC}" srcOrd="1" destOrd="0" presId="urn:microsoft.com/office/officeart/2005/8/layout/hProcess4"/>
    <dgm:cxn modelId="{211F0EEA-756D-4461-82BB-24D76482F453}" type="presParOf" srcId="{8157575F-C00A-4A8B-A99A-A2710E02726D}" destId="{475EBE49-12D2-48EA-B3AB-88382868FA70}" srcOrd="2" destOrd="0" presId="urn:microsoft.com/office/officeart/2005/8/layout/hProcess4"/>
    <dgm:cxn modelId="{4E0D4E78-F62B-4E0A-90C6-7B20B5F2E38D}" type="presParOf" srcId="{475EBE49-12D2-48EA-B3AB-88382868FA70}" destId="{6CF27B4E-461C-4930-A31C-0B73CA2D3E36}" srcOrd="0" destOrd="0" presId="urn:microsoft.com/office/officeart/2005/8/layout/hProcess4"/>
    <dgm:cxn modelId="{16EBBB5F-4707-4C5D-903A-FE09421E1293}" type="presParOf" srcId="{6CF27B4E-461C-4930-A31C-0B73CA2D3E36}" destId="{9A593934-D62C-4539-B87A-A36C4AD164BD}" srcOrd="0" destOrd="0" presId="urn:microsoft.com/office/officeart/2005/8/layout/hProcess4"/>
    <dgm:cxn modelId="{A0AE561D-E5A7-4794-95B9-12D0B442AEF7}" type="presParOf" srcId="{6CF27B4E-461C-4930-A31C-0B73CA2D3E36}" destId="{E43BA6BA-EC9B-487C-9851-0A6907193AB9}" srcOrd="1" destOrd="0" presId="urn:microsoft.com/office/officeart/2005/8/layout/hProcess4"/>
    <dgm:cxn modelId="{88C49324-CE8C-4FB2-B029-F94D80CCB3E9}" type="presParOf" srcId="{6CF27B4E-461C-4930-A31C-0B73CA2D3E36}" destId="{99826574-F4EE-4673-9CC6-0643925B5B89}" srcOrd="2" destOrd="0" presId="urn:microsoft.com/office/officeart/2005/8/layout/hProcess4"/>
    <dgm:cxn modelId="{8BA03EC5-A2A8-447D-AD2D-684DB9AFB380}" type="presParOf" srcId="{6CF27B4E-461C-4930-A31C-0B73CA2D3E36}" destId="{A46B95DB-01D9-4E77-B919-9D5D6318C4BF}" srcOrd="3" destOrd="0" presId="urn:microsoft.com/office/officeart/2005/8/layout/hProcess4"/>
    <dgm:cxn modelId="{4ECA6927-77AB-47AF-A6DF-A164637BB551}" type="presParOf" srcId="{6CF27B4E-461C-4930-A31C-0B73CA2D3E36}" destId="{D53BDE15-6741-4823-909D-4E5C87FA56AD}" srcOrd="4" destOrd="0" presId="urn:microsoft.com/office/officeart/2005/8/layout/hProcess4"/>
    <dgm:cxn modelId="{0F8B5D51-2B0C-4EBB-A3FB-A00EF7003A21}" type="presParOf" srcId="{475EBE49-12D2-48EA-B3AB-88382868FA70}" destId="{F5B9B15D-144B-49D9-840F-D2BEB92B0E7A}" srcOrd="1" destOrd="0" presId="urn:microsoft.com/office/officeart/2005/8/layout/hProcess4"/>
    <dgm:cxn modelId="{5C6312ED-3114-408F-B16E-6150FCCEFCF6}" type="presParOf" srcId="{475EBE49-12D2-48EA-B3AB-88382868FA70}" destId="{83BEF304-B835-44AC-A3BA-CB088CEAF2DC}" srcOrd="2" destOrd="0" presId="urn:microsoft.com/office/officeart/2005/8/layout/hProcess4"/>
    <dgm:cxn modelId="{343FA3CE-3B57-4483-8A20-0CAF7C5CA4E7}" type="presParOf" srcId="{83BEF304-B835-44AC-A3BA-CB088CEAF2DC}" destId="{9AFD7459-20DE-4493-AE6F-D603211A3436}" srcOrd="0" destOrd="0" presId="urn:microsoft.com/office/officeart/2005/8/layout/hProcess4"/>
    <dgm:cxn modelId="{13F788FF-1D50-4AA7-ACFD-8F346A8F3A54}" type="presParOf" srcId="{83BEF304-B835-44AC-A3BA-CB088CEAF2DC}" destId="{E6D32E15-1299-462E-BCAE-F27F81F1B6F0}" srcOrd="1" destOrd="0" presId="urn:microsoft.com/office/officeart/2005/8/layout/hProcess4"/>
    <dgm:cxn modelId="{6B68758E-B66E-47E8-AB7B-0B1EE20D5007}" type="presParOf" srcId="{83BEF304-B835-44AC-A3BA-CB088CEAF2DC}" destId="{12B2E76A-8451-4301-B396-2AB6C1A1730C}" srcOrd="2" destOrd="0" presId="urn:microsoft.com/office/officeart/2005/8/layout/hProcess4"/>
    <dgm:cxn modelId="{3BD72985-A1B9-46A8-9667-6C48CF7C8370}" type="presParOf" srcId="{83BEF304-B835-44AC-A3BA-CB088CEAF2DC}" destId="{88BD99E9-16A9-4FA4-8C0F-88DC3C19ED4D}" srcOrd="3" destOrd="0" presId="urn:microsoft.com/office/officeart/2005/8/layout/hProcess4"/>
    <dgm:cxn modelId="{80E892A3-7EEB-47BF-8957-A87D5A5D7895}" type="presParOf" srcId="{83BEF304-B835-44AC-A3BA-CB088CEAF2DC}" destId="{D1048C42-3865-4E04-8800-DB021027A7E1}" srcOrd="4" destOrd="0" presId="urn:microsoft.com/office/officeart/2005/8/layout/hProcess4"/>
    <dgm:cxn modelId="{0F11E3F0-C19B-4FFB-9B81-69092B792187}" type="presParOf" srcId="{475EBE49-12D2-48EA-B3AB-88382868FA70}" destId="{50A7D72B-F1F6-4AA1-B40B-4CB13006DFDB}" srcOrd="3" destOrd="0" presId="urn:microsoft.com/office/officeart/2005/8/layout/hProcess4"/>
    <dgm:cxn modelId="{AB47E957-93C5-4163-9468-5EE3FAB6D7BD}" type="presParOf" srcId="{475EBE49-12D2-48EA-B3AB-88382868FA70}" destId="{0019D1D3-248B-4422-836F-D5E1E231CA17}" srcOrd="4" destOrd="0" presId="urn:microsoft.com/office/officeart/2005/8/layout/hProcess4"/>
    <dgm:cxn modelId="{B9B6B5EA-4A04-4F97-9F46-9C7EBF1E6B0D}" type="presParOf" srcId="{0019D1D3-248B-4422-836F-D5E1E231CA17}" destId="{612C1516-A0AA-49DA-B0CA-AF3713DD3234}" srcOrd="0" destOrd="0" presId="urn:microsoft.com/office/officeart/2005/8/layout/hProcess4"/>
    <dgm:cxn modelId="{0BA6CF2D-A40B-4448-84CC-817E1306D955}" type="presParOf" srcId="{0019D1D3-248B-4422-836F-D5E1E231CA17}" destId="{645C9A5B-794D-4647-9D5A-DF80F599736B}" srcOrd="1" destOrd="0" presId="urn:microsoft.com/office/officeart/2005/8/layout/hProcess4"/>
    <dgm:cxn modelId="{24F423D7-7DC7-46F8-9916-9E4DDD67B66A}" type="presParOf" srcId="{0019D1D3-248B-4422-836F-D5E1E231CA17}" destId="{0EE83294-6666-411A-9D39-9DA8DE8E660D}" srcOrd="2" destOrd="0" presId="urn:microsoft.com/office/officeart/2005/8/layout/hProcess4"/>
    <dgm:cxn modelId="{AAD30A6B-86BB-435B-BF8D-2DD6DD0FA3CB}" type="presParOf" srcId="{0019D1D3-248B-4422-836F-D5E1E231CA17}" destId="{45ECDCD4-9B0B-4416-865E-102EA09E2FBB}" srcOrd="3" destOrd="0" presId="urn:microsoft.com/office/officeart/2005/8/layout/hProcess4"/>
    <dgm:cxn modelId="{A53AAB4E-0928-4439-A7DF-501E7E916384}" type="presParOf" srcId="{0019D1D3-248B-4422-836F-D5E1E231CA17}" destId="{54865AED-E5A2-45EC-AE7E-DDE1B7EF40CB}" srcOrd="4" destOrd="0" presId="urn:microsoft.com/office/officeart/2005/8/layout/hProcess4"/>
    <dgm:cxn modelId="{71313CD2-4D70-4022-91A5-C09542F1E925}" type="presParOf" srcId="{475EBE49-12D2-48EA-B3AB-88382868FA70}" destId="{46455C6C-471E-4FDD-9858-43471D814B17}" srcOrd="5" destOrd="0" presId="urn:microsoft.com/office/officeart/2005/8/layout/hProcess4"/>
    <dgm:cxn modelId="{E269CAA3-7A1F-4047-A63C-99F857BB5F20}" type="presParOf" srcId="{475EBE49-12D2-48EA-B3AB-88382868FA70}" destId="{DEED559F-A611-4DCC-94EA-D0523E5F69CB}" srcOrd="6" destOrd="0" presId="urn:microsoft.com/office/officeart/2005/8/layout/hProcess4"/>
    <dgm:cxn modelId="{92350FA4-A04E-40D5-B28A-8152EBCB7BC0}" type="presParOf" srcId="{DEED559F-A611-4DCC-94EA-D0523E5F69CB}" destId="{9D41A702-7215-427C-978F-0A9AC2F58EF0}" srcOrd="0" destOrd="0" presId="urn:microsoft.com/office/officeart/2005/8/layout/hProcess4"/>
    <dgm:cxn modelId="{6763C94A-AEDD-4CA8-936E-0C70F12AECF3}" type="presParOf" srcId="{DEED559F-A611-4DCC-94EA-D0523E5F69CB}" destId="{C672C81D-9CF7-459D-B93D-BA0C76834D72}" srcOrd="1" destOrd="0" presId="urn:microsoft.com/office/officeart/2005/8/layout/hProcess4"/>
    <dgm:cxn modelId="{9F2D6198-B63D-4050-B00A-8CE3DE23992E}" type="presParOf" srcId="{DEED559F-A611-4DCC-94EA-D0523E5F69CB}" destId="{1B388245-C878-4056-B152-4D4ED802C32F}" srcOrd="2" destOrd="0" presId="urn:microsoft.com/office/officeart/2005/8/layout/hProcess4"/>
    <dgm:cxn modelId="{688CC7A0-1AF3-4730-975F-C84F828C87E1}" type="presParOf" srcId="{DEED559F-A611-4DCC-94EA-D0523E5F69CB}" destId="{ABF9FA9D-1FBE-4455-B090-2C879945310F}" srcOrd="3" destOrd="0" presId="urn:microsoft.com/office/officeart/2005/8/layout/hProcess4"/>
    <dgm:cxn modelId="{F9230A1C-F077-41CC-89D3-22C7D7B9E75D}" type="presParOf" srcId="{DEED559F-A611-4DCC-94EA-D0523E5F69CB}" destId="{91E7AE40-0DB4-4F15-921F-CACBA1A770A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1A829-2540-44E1-A4B6-8005DEABA8E6}"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4C8490A5-2A97-4FA2-B68F-C504BA0EA8C4}">
      <dgm:prSet phldrT="[Text]" custT="1"/>
      <dgm:spPr/>
      <dgm:t>
        <a:bodyPr anchor="t"/>
        <a:lstStyle/>
        <a:p>
          <a:r>
            <a:rPr lang="en-US" sz="2500" dirty="0">
              <a:latin typeface="Arial" panose="020B0604020202020204" pitchFamily="34" charset="0"/>
              <a:cs typeface="Arial" panose="020B0604020202020204" pitchFamily="34" charset="0"/>
            </a:rPr>
            <a:t>Identification of MHBs</a:t>
          </a:r>
        </a:p>
      </dgm:t>
    </dgm:pt>
    <dgm:pt modelId="{A9BC3096-D1A9-4BEA-8BE2-64A805E93D31}" type="par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184EBAC7-9627-4591-92AA-C7248093F419}" type="sib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953ED4EE-2827-4B18-9B1F-EFA829C5974A}">
      <dgm:prSet phldrT="[Text]"/>
      <dgm:spPr/>
      <dgm:t>
        <a:bodyPr/>
        <a:lstStyle/>
        <a:p>
          <a:r>
            <a:rPr lang="en-US" b="1" dirty="0">
              <a:latin typeface="Arial" panose="020B0604020202020204" pitchFamily="34" charset="0"/>
              <a:cs typeface="Arial" panose="020B0604020202020204" pitchFamily="34" charset="0"/>
            </a:rPr>
            <a:t>61</a:t>
          </a:r>
          <a:r>
            <a:rPr lang="en-US" dirty="0">
              <a:latin typeface="Arial" panose="020B0604020202020204" pitchFamily="34" charset="0"/>
              <a:cs typeface="Arial" panose="020B0604020202020204" pitchFamily="34" charset="0"/>
            </a:rPr>
            <a:t> WGBS datasets</a:t>
          </a:r>
        </a:p>
      </dgm:t>
    </dgm:pt>
    <dgm:pt modelId="{9998E6E2-2B35-4C56-AAE4-F54281407030}" type="par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525F030-43F4-4FAC-B307-5D423F75D569}" type="sib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7A61B6F-746F-46D7-8BDB-5C291E5FDC17}">
      <dgm:prSet phldrT="[Text]" custT="1"/>
      <dgm:spPr/>
      <dgm:t>
        <a:bodyPr anchor="t"/>
        <a:lstStyle/>
        <a:p>
          <a:r>
            <a:rPr lang="en-US" sz="2500" dirty="0">
              <a:latin typeface="Arial" panose="020B0604020202020204" pitchFamily="34" charset="0"/>
              <a:cs typeface="Arial" panose="020B0604020202020204" pitchFamily="34" charset="0"/>
            </a:rPr>
            <a:t>MHBs validation</a:t>
          </a:r>
        </a:p>
      </dgm:t>
    </dgm:pt>
    <dgm:pt modelId="{9E8A01C2-95D4-4380-8001-4EA066D8C63E}" type="par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352E4C33-BBAA-4F10-89B7-FC6B196140C7}" type="sib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0B9D96CD-439B-46DE-9FFD-DB8BDCDF4AAC}">
      <dgm:prSet phldrT="[Text]"/>
      <dgm:spPr/>
      <dgm:t>
        <a:bodyPr/>
        <a:lstStyle/>
        <a:p>
          <a:r>
            <a:rPr lang="en-US" b="1" dirty="0">
              <a:latin typeface="Arial" panose="020B0604020202020204" pitchFamily="34" charset="0"/>
              <a:cs typeface="Arial" panose="020B0604020202020204" pitchFamily="34" charset="0"/>
            </a:rPr>
            <a:t>101</a:t>
          </a:r>
          <a:r>
            <a:rPr lang="en-US" dirty="0">
              <a:latin typeface="Arial" panose="020B0604020202020204" pitchFamily="34" charset="0"/>
              <a:cs typeface="Arial" panose="020B0604020202020204" pitchFamily="34" charset="0"/>
            </a:rPr>
            <a:t> RRBS datasets</a:t>
          </a:r>
        </a:p>
      </dgm:t>
    </dgm:pt>
    <dgm:pt modelId="{8AA7E831-921F-4A32-B938-55B52F0F7EDC}" type="par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59918023-29B5-402F-8C6C-1AA5A8BD622A}" type="sib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BF458BAB-9142-42A3-9FB7-60416D9E5CA8}">
      <dgm:prSet phldrT="[Text]"/>
      <dgm:spPr/>
      <dgm:t>
        <a:bodyPr/>
        <a:lstStyle/>
        <a:p>
          <a:r>
            <a:rPr lang="en-US" b="1" dirty="0">
              <a:latin typeface="Arial" panose="020B0604020202020204" pitchFamily="34" charset="0"/>
              <a:cs typeface="Arial" panose="020B0604020202020204" pitchFamily="34" charset="0"/>
            </a:rPr>
            <a:t>637</a:t>
          </a:r>
          <a:r>
            <a:rPr lang="en-US" dirty="0">
              <a:latin typeface="Arial" panose="020B0604020202020204" pitchFamily="34" charset="0"/>
              <a:cs typeface="Arial" panose="020B0604020202020204" pitchFamily="34" charset="0"/>
            </a:rPr>
            <a:t> HM450K datasets</a:t>
          </a:r>
        </a:p>
      </dgm:t>
    </dgm:pt>
    <dgm:pt modelId="{A25269A5-85C6-480E-AC04-7A8F78A9ECB8}" type="par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668AABA4-59C1-4FB9-91D6-EF0FAD24A58F}" type="sib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F29DD932-6ABB-40F5-85F7-DA76DF037FBD}">
      <dgm:prSet phldrT="[Text]" custT="1"/>
      <dgm:spPr/>
      <dgm:t>
        <a:bodyPr anchor="t"/>
        <a:lstStyle/>
        <a:p>
          <a:r>
            <a:rPr lang="en-US" sz="2500" dirty="0">
              <a:latin typeface="Arial" panose="020B0604020202020204" pitchFamily="34" charset="0"/>
              <a:cs typeface="Arial" panose="020B0604020202020204" pitchFamily="34" charset="0"/>
            </a:rPr>
            <a:t>Prediction model training</a:t>
          </a:r>
        </a:p>
      </dgm:t>
    </dgm:pt>
    <dgm:pt modelId="{BE752501-BCB8-4B9D-A2BA-6250060E9214}" type="par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AA8381F-E0A6-458C-8C85-A2890E413787}" type="sib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6796597-63F4-48B0-AA2E-FC5373AD28A1}">
      <dgm:prSet phldrT="[Text]"/>
      <dgm:spPr/>
      <dgm:t>
        <a:bodyPr/>
        <a:lstStyle/>
        <a:p>
          <a:r>
            <a:rPr lang="en-US" b="1" dirty="0">
              <a:latin typeface="Arial" panose="020B0604020202020204" pitchFamily="34" charset="0"/>
              <a:cs typeface="Arial" panose="020B0604020202020204" pitchFamily="34" charset="0"/>
            </a:rPr>
            <a:t>28</a:t>
          </a:r>
          <a:r>
            <a:rPr lang="en-US" dirty="0">
              <a:latin typeface="Arial" panose="020B0604020202020204" pitchFamily="34" charset="0"/>
              <a:cs typeface="Arial" panose="020B0604020202020204" pitchFamily="34" charset="0"/>
            </a:rPr>
            <a:t> WGBS datasets</a:t>
          </a:r>
        </a:p>
      </dgm:t>
    </dgm:pt>
    <dgm:pt modelId="{2690F7F5-1BED-4442-AAA1-0105960EA688}" type="par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9D2CF62-1D78-4857-82FB-A54344DC26EF}" type="sib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8E4B1EE-FDDF-4351-A1AE-A12409E4624F}">
      <dgm:prSet phldrT="[Text]" custT="1"/>
      <dgm:spPr/>
      <dgm:t>
        <a:bodyPr/>
        <a:lstStyle/>
        <a:p>
          <a:r>
            <a:rPr lang="en-US" sz="2500" dirty="0">
              <a:latin typeface="Arial" panose="020B0604020202020204" pitchFamily="34" charset="0"/>
              <a:cs typeface="Arial" panose="020B0604020202020204" pitchFamily="34" charset="0"/>
            </a:rPr>
            <a:t>Prediction model testing</a:t>
          </a:r>
        </a:p>
      </dgm:t>
    </dgm:pt>
    <dgm:pt modelId="{7A29E1B5-C85E-4BE8-A64B-E10087F3D79E}" type="par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BFD2B14B-2045-41CE-AEA7-030665CC2187}" type="sib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AD84A813-9218-422F-B601-9C05DC37AB5D}">
      <dgm:prSet phldrT="[Text]"/>
      <dgm:spPr/>
      <dgm:t>
        <a:bodyPr/>
        <a:lstStyle/>
        <a:p>
          <a:r>
            <a:rPr lang="en-US" b="1">
              <a:latin typeface="Arial" panose="020B0604020202020204" pitchFamily="34" charset="0"/>
              <a:cs typeface="Arial" panose="020B0604020202020204" pitchFamily="34" charset="0"/>
            </a:rPr>
            <a:t>69 </a:t>
          </a:r>
          <a:r>
            <a:rPr lang="en-US" b="0">
              <a:latin typeface="Arial" panose="020B0604020202020204" pitchFamily="34" charset="0"/>
              <a:cs typeface="Arial" panose="020B0604020202020204" pitchFamily="34" charset="0"/>
            </a:rPr>
            <a:t>RRBS datasets (</a:t>
          </a:r>
          <a:r>
            <a:rPr lang="en-US" b="0" i="1">
              <a:latin typeface="Arial" panose="020B0604020202020204" pitchFamily="34" charset="0"/>
              <a:cs typeface="Arial" panose="020B0604020202020204" pitchFamily="34" charset="0"/>
            </a:rPr>
            <a:t>cancer patients plasma</a:t>
          </a:r>
          <a:r>
            <a:rPr lang="en-US" b="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707F3230-E26A-444D-AD00-66549C6CC846}" type="par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8EBABE89-1778-44EA-80A6-DE6CBE019299}" type="sib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A86561F2-7BD7-4660-910E-236670A05F9E}">
      <dgm:prSet phldrT="[Text]"/>
      <dgm:spPr/>
      <dgm:t>
        <a:bodyPr/>
        <a:lstStyle/>
        <a:p>
          <a:r>
            <a:rPr lang="en-US" b="1" dirty="0">
              <a:latin typeface="Arial" panose="020B0604020202020204" pitchFamily="34" charset="0"/>
              <a:cs typeface="Arial" panose="020B0604020202020204" pitchFamily="34" charset="0"/>
            </a:rPr>
            <a:t>14</a:t>
          </a:r>
          <a:r>
            <a:rPr lang="en-US" dirty="0">
              <a:latin typeface="Arial" panose="020B0604020202020204" pitchFamily="34" charset="0"/>
              <a:cs typeface="Arial" panose="020B0604020202020204" pitchFamily="34" charset="0"/>
            </a:rPr>
            <a:t> RRBS datasets</a:t>
          </a:r>
        </a:p>
      </dgm:t>
    </dgm:pt>
    <dgm:pt modelId="{0337A5FB-1E6C-45B5-AE53-12F82A848473}" type="par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30532C60-FBE8-4DC3-AD60-DE0847F73D7D}" type="sib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A43F7F85-991F-4C64-BB05-2AE0FFB7830B}">
      <dgm:prSet/>
      <dgm:spPr/>
      <dgm:t>
        <a:bodyPr/>
        <a:lstStyle/>
        <a:p>
          <a:r>
            <a:rPr lang="en-US" b="1">
              <a:latin typeface="Arial" panose="020B0604020202020204" pitchFamily="34" charset="0"/>
              <a:cs typeface="Arial" panose="020B0604020202020204" pitchFamily="34" charset="0"/>
            </a:rPr>
            <a:t>15 </a:t>
          </a:r>
          <a:r>
            <a:rPr lang="en-US" b="0">
              <a:latin typeface="Arial" panose="020B0604020202020204" pitchFamily="34" charset="0"/>
              <a:cs typeface="Arial" panose="020B0604020202020204" pitchFamily="34" charset="0"/>
            </a:rPr>
            <a:t>RRBS datasets (</a:t>
          </a:r>
          <a:r>
            <a:rPr lang="en-US" b="0" i="1">
              <a:latin typeface="Arial" panose="020B0604020202020204" pitchFamily="34" charset="0"/>
              <a:cs typeface="Arial" panose="020B0604020202020204" pitchFamily="34" charset="0"/>
            </a:rPr>
            <a:t>matched tumor tissues</a:t>
          </a:r>
          <a:r>
            <a:rPr lang="en-US" b="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dgm:t>
    </dgm:pt>
    <dgm:pt modelId="{02DFE2CE-1E9A-4CDB-B6B8-B13459E37187}" type="parTrans" cxnId="{DD679161-61D0-4EB0-9597-26304366BFDC}">
      <dgm:prSet/>
      <dgm:spPr/>
      <dgm:t>
        <a:bodyPr/>
        <a:lstStyle/>
        <a:p>
          <a:endParaRPr lang="en-US"/>
        </a:p>
      </dgm:t>
    </dgm:pt>
    <dgm:pt modelId="{2A82BFC7-477B-406F-8F78-207C80B25298}" type="sibTrans" cxnId="{DD679161-61D0-4EB0-9597-26304366BFDC}">
      <dgm:prSet/>
      <dgm:spPr/>
      <dgm:t>
        <a:bodyPr/>
        <a:lstStyle/>
        <a:p>
          <a:endParaRPr lang="en-US"/>
        </a:p>
      </dgm:t>
    </dgm:pt>
    <dgm:pt modelId="{BE5C578C-700B-4E50-AADD-92FFB86E4DD4}">
      <dgm:prSet/>
      <dgm:spPr/>
      <dgm:t>
        <a:bodyPr/>
        <a:lstStyle/>
        <a:p>
          <a:r>
            <a:rPr lang="en-US" b="1" dirty="0">
              <a:latin typeface="Arial" panose="020B0604020202020204" pitchFamily="34" charset="0"/>
              <a:cs typeface="Arial" panose="020B0604020202020204" pitchFamily="34" charset="0"/>
            </a:rPr>
            <a:t>20</a:t>
          </a:r>
          <a:r>
            <a:rPr lang="en-US" dirty="0">
              <a:latin typeface="Arial" panose="020B0604020202020204" pitchFamily="34" charset="0"/>
              <a:cs typeface="Arial" panose="020B0604020202020204" pitchFamily="34" charset="0"/>
            </a:rPr>
            <a:t> RRBS datasets (</a:t>
          </a:r>
          <a:r>
            <a:rPr lang="en-US" i="1" dirty="0">
              <a:latin typeface="Arial" panose="020B0604020202020204" pitchFamily="34" charset="0"/>
              <a:cs typeface="Arial" panose="020B0604020202020204" pitchFamily="34" charset="0"/>
            </a:rPr>
            <a:t>no cancer plasma</a:t>
          </a:r>
          <a:r>
            <a:rPr lang="en-US" dirty="0">
              <a:latin typeface="Arial" panose="020B0604020202020204" pitchFamily="34" charset="0"/>
              <a:cs typeface="Arial" panose="020B0604020202020204" pitchFamily="34" charset="0"/>
            </a:rPr>
            <a:t>)</a:t>
          </a:r>
        </a:p>
      </dgm:t>
    </dgm:pt>
    <dgm:pt modelId="{BF244646-CA64-4BF7-9638-280BCF3EB3CC}" type="parTrans" cxnId="{526E69BC-CAE7-4E16-BAA8-02A7B44D061C}">
      <dgm:prSet/>
      <dgm:spPr/>
      <dgm:t>
        <a:bodyPr/>
        <a:lstStyle/>
        <a:p>
          <a:endParaRPr lang="en-US"/>
        </a:p>
      </dgm:t>
    </dgm:pt>
    <dgm:pt modelId="{02E708E4-7273-4E2D-B54B-79EF7506F15D}" type="sibTrans" cxnId="{526E69BC-CAE7-4E16-BAA8-02A7B44D061C}">
      <dgm:prSet/>
      <dgm:spPr/>
      <dgm:t>
        <a:bodyPr/>
        <a:lstStyle/>
        <a:p>
          <a:endParaRPr lang="en-US"/>
        </a:p>
      </dgm:t>
    </dgm:pt>
    <dgm:pt modelId="{AA059FE6-B005-4C58-835D-2D3BB083FC64}" type="pres">
      <dgm:prSet presAssocID="{A131A829-2540-44E1-A4B6-8005DEABA8E6}" presName="Name0" presStyleCnt="0">
        <dgm:presLayoutVars>
          <dgm:chMax val="7"/>
          <dgm:dir/>
          <dgm:animLvl val="lvl"/>
          <dgm:resizeHandles val="exact"/>
        </dgm:presLayoutVars>
      </dgm:prSet>
      <dgm:spPr/>
    </dgm:pt>
    <dgm:pt modelId="{4F8E654B-976C-45C5-862C-71BFFD1A592B}" type="pres">
      <dgm:prSet presAssocID="{4C8490A5-2A97-4FA2-B68F-C504BA0EA8C4}" presName="circle1" presStyleLbl="node1" presStyleIdx="0" presStyleCnt="4"/>
      <dgm:spPr/>
    </dgm:pt>
    <dgm:pt modelId="{06D5B98F-7F25-4F58-8FAE-85BF24C925D6}" type="pres">
      <dgm:prSet presAssocID="{4C8490A5-2A97-4FA2-B68F-C504BA0EA8C4}" presName="space" presStyleCnt="0"/>
      <dgm:spPr/>
    </dgm:pt>
    <dgm:pt modelId="{F8A1B28B-3711-4F08-8325-BA19CAB49A2D}" type="pres">
      <dgm:prSet presAssocID="{4C8490A5-2A97-4FA2-B68F-C504BA0EA8C4}" presName="rect1" presStyleLbl="alignAcc1" presStyleIdx="0" presStyleCnt="4" custLinFactNeighborX="682"/>
      <dgm:spPr/>
    </dgm:pt>
    <dgm:pt modelId="{CE6A213C-92DD-467D-9F4C-D700BF1ECC26}" type="pres">
      <dgm:prSet presAssocID="{87A61B6F-746F-46D7-8BDB-5C291E5FDC17}" presName="vertSpace2" presStyleLbl="node1" presStyleIdx="0" presStyleCnt="4"/>
      <dgm:spPr/>
    </dgm:pt>
    <dgm:pt modelId="{808D9AB6-E1B2-400F-838E-64D56FF89136}" type="pres">
      <dgm:prSet presAssocID="{87A61B6F-746F-46D7-8BDB-5C291E5FDC17}" presName="circle2" presStyleLbl="node1" presStyleIdx="1" presStyleCnt="4" custScaleY="106977"/>
      <dgm:spPr/>
    </dgm:pt>
    <dgm:pt modelId="{1C70240C-CC00-4B4E-B52D-256035A18BC6}" type="pres">
      <dgm:prSet presAssocID="{87A61B6F-746F-46D7-8BDB-5C291E5FDC17}" presName="rect2" presStyleLbl="alignAcc1" presStyleIdx="1" presStyleCnt="4" custScaleY="106902"/>
      <dgm:spPr/>
    </dgm:pt>
    <dgm:pt modelId="{D94B7960-0168-4C6D-93F6-1E375445621A}" type="pres">
      <dgm:prSet presAssocID="{F29DD932-6ABB-40F5-85F7-DA76DF037FBD}" presName="vertSpace3" presStyleLbl="node1" presStyleIdx="1" presStyleCnt="4"/>
      <dgm:spPr/>
    </dgm:pt>
    <dgm:pt modelId="{C10BCD40-C7B7-4E5D-8641-FE33CB6A956B}" type="pres">
      <dgm:prSet presAssocID="{F29DD932-6ABB-40F5-85F7-DA76DF037FBD}" presName="circle3" presStyleLbl="node1" presStyleIdx="2" presStyleCnt="4" custScaleY="116715" custLinFactNeighborY="0"/>
      <dgm:spPr/>
    </dgm:pt>
    <dgm:pt modelId="{C1FC53F9-2676-46DC-922A-CA327A49A811}" type="pres">
      <dgm:prSet presAssocID="{F29DD932-6ABB-40F5-85F7-DA76DF037FBD}" presName="rect3" presStyleLbl="alignAcc1" presStyleIdx="2" presStyleCnt="4" custScaleY="116901" custLinFactNeighborY="0"/>
      <dgm:spPr/>
    </dgm:pt>
    <dgm:pt modelId="{4670D8A9-B35C-48B4-8823-8AC1A8A4601D}" type="pres">
      <dgm:prSet presAssocID="{A8E4B1EE-FDDF-4351-A1AE-A12409E4624F}" presName="vertSpace4" presStyleLbl="node1" presStyleIdx="2" presStyleCnt="4"/>
      <dgm:spPr/>
    </dgm:pt>
    <dgm:pt modelId="{97BBF688-AF58-40BE-A001-E5CF64B1F6DE}" type="pres">
      <dgm:prSet presAssocID="{A8E4B1EE-FDDF-4351-A1AE-A12409E4624F}" presName="circle4" presStyleLbl="node1" presStyleIdx="3" presStyleCnt="4" custScaleY="151343"/>
      <dgm:spPr/>
    </dgm:pt>
    <dgm:pt modelId="{E3788E8E-0554-4EF6-A90D-59BB5F5ACE79}" type="pres">
      <dgm:prSet presAssocID="{A8E4B1EE-FDDF-4351-A1AE-A12409E4624F}" presName="rect4" presStyleLbl="alignAcc1" presStyleIdx="3" presStyleCnt="4" custScaleY="151343" custLinFactNeighborY="-38"/>
      <dgm:spPr/>
    </dgm:pt>
    <dgm:pt modelId="{A1472E16-E026-4F66-B251-1887A9ECB1E0}" type="pres">
      <dgm:prSet presAssocID="{4C8490A5-2A97-4FA2-B68F-C504BA0EA8C4}" presName="rect1ParTx" presStyleLbl="alignAcc1" presStyleIdx="3" presStyleCnt="4">
        <dgm:presLayoutVars>
          <dgm:chMax val="1"/>
          <dgm:bulletEnabled val="1"/>
        </dgm:presLayoutVars>
      </dgm:prSet>
      <dgm:spPr/>
    </dgm:pt>
    <dgm:pt modelId="{4E4E12E0-E867-45ED-88A4-30FE4098341A}" type="pres">
      <dgm:prSet presAssocID="{4C8490A5-2A97-4FA2-B68F-C504BA0EA8C4}" presName="rect1ChTx" presStyleLbl="alignAcc1" presStyleIdx="3" presStyleCnt="4" custScaleY="73984" custLinFactNeighborY="0">
        <dgm:presLayoutVars>
          <dgm:bulletEnabled val="1"/>
        </dgm:presLayoutVars>
      </dgm:prSet>
      <dgm:spPr/>
    </dgm:pt>
    <dgm:pt modelId="{BED51CA6-CF41-4DF7-9CF1-E4868BA13BDD}" type="pres">
      <dgm:prSet presAssocID="{87A61B6F-746F-46D7-8BDB-5C291E5FDC17}" presName="rect2ParTx" presStyleLbl="alignAcc1" presStyleIdx="3" presStyleCnt="4">
        <dgm:presLayoutVars>
          <dgm:chMax val="1"/>
          <dgm:bulletEnabled val="1"/>
        </dgm:presLayoutVars>
      </dgm:prSet>
      <dgm:spPr/>
    </dgm:pt>
    <dgm:pt modelId="{820EFDC0-85A7-450C-91B4-B9D0006D59CA}" type="pres">
      <dgm:prSet presAssocID="{87A61B6F-746F-46D7-8BDB-5C291E5FDC17}" presName="rect2ChTx" presStyleLbl="alignAcc1" presStyleIdx="3" presStyleCnt="4" custLinFactNeighborY="-13303">
        <dgm:presLayoutVars>
          <dgm:bulletEnabled val="1"/>
        </dgm:presLayoutVars>
      </dgm:prSet>
      <dgm:spPr/>
    </dgm:pt>
    <dgm:pt modelId="{556C4315-43E1-43BC-BF17-E9A87032FCA0}" type="pres">
      <dgm:prSet presAssocID="{F29DD932-6ABB-40F5-85F7-DA76DF037FBD}" presName="rect3ParTx" presStyleLbl="alignAcc1" presStyleIdx="3" presStyleCnt="4">
        <dgm:presLayoutVars>
          <dgm:chMax val="1"/>
          <dgm:bulletEnabled val="1"/>
        </dgm:presLayoutVars>
      </dgm:prSet>
      <dgm:spPr/>
    </dgm:pt>
    <dgm:pt modelId="{854D8F03-C404-46BB-BCFA-36C4B2312C35}" type="pres">
      <dgm:prSet presAssocID="{F29DD932-6ABB-40F5-85F7-DA76DF037FBD}" presName="rect3ChTx" presStyleLbl="alignAcc1" presStyleIdx="3" presStyleCnt="4" custScaleY="86225" custLinFactNeighborY="-19983">
        <dgm:presLayoutVars>
          <dgm:bulletEnabled val="1"/>
        </dgm:presLayoutVars>
      </dgm:prSet>
      <dgm:spPr/>
    </dgm:pt>
    <dgm:pt modelId="{FCC70720-084B-4006-82A0-24960429F0C9}" type="pres">
      <dgm:prSet presAssocID="{A8E4B1EE-FDDF-4351-A1AE-A12409E4624F}" presName="rect4ParTx" presStyleLbl="alignAcc1" presStyleIdx="3" presStyleCnt="4">
        <dgm:presLayoutVars>
          <dgm:chMax val="1"/>
          <dgm:bulletEnabled val="1"/>
        </dgm:presLayoutVars>
      </dgm:prSet>
      <dgm:spPr/>
    </dgm:pt>
    <dgm:pt modelId="{0850559E-9640-468A-9AE8-76B2012633E4}" type="pres">
      <dgm:prSet presAssocID="{A8E4B1EE-FDDF-4351-A1AE-A12409E4624F}" presName="rect4ChTx" presStyleLbl="alignAcc1" presStyleIdx="3" presStyleCnt="4" custScaleY="143850">
        <dgm:presLayoutVars>
          <dgm:bulletEnabled val="1"/>
        </dgm:presLayoutVars>
      </dgm:prSet>
      <dgm:spPr/>
    </dgm:pt>
  </dgm:ptLst>
  <dgm:cxnLst>
    <dgm:cxn modelId="{CA031B26-12C0-4C59-9A75-34568C64BD95}" type="presOf" srcId="{A131A829-2540-44E1-A4B6-8005DEABA8E6}" destId="{AA059FE6-B005-4C58-835D-2D3BB083FC64}" srcOrd="0" destOrd="0" presId="urn:microsoft.com/office/officeart/2005/8/layout/target3"/>
    <dgm:cxn modelId="{95FDDC62-F564-43D5-A234-B27A67A4FA5F}" type="presOf" srcId="{F29DD932-6ABB-40F5-85F7-DA76DF037FBD}" destId="{C1FC53F9-2676-46DC-922A-CA327A49A811}" srcOrd="0" destOrd="0" presId="urn:microsoft.com/office/officeart/2005/8/layout/target3"/>
    <dgm:cxn modelId="{DD679161-61D0-4EB0-9597-26304366BFDC}" srcId="{A8E4B1EE-FDDF-4351-A1AE-A12409E4624F}" destId="{A43F7F85-991F-4C64-BB05-2AE0FFB7830B}" srcOrd="1" destOrd="0" parTransId="{02DFE2CE-1E9A-4CDB-B6B8-B13459E37187}" sibTransId="{2A82BFC7-477B-406F-8F78-207C80B25298}"/>
    <dgm:cxn modelId="{07DCED6C-F347-4C81-9502-C7019238393A}" type="presOf" srcId="{87A61B6F-746F-46D7-8BDB-5C291E5FDC17}" destId="{1C70240C-CC00-4B4E-B52D-256035A18BC6}" srcOrd="0" destOrd="0" presId="urn:microsoft.com/office/officeart/2005/8/layout/target3"/>
    <dgm:cxn modelId="{4B6CD824-EB39-49C1-AA27-653599683CB8}" srcId="{87A61B6F-746F-46D7-8BDB-5C291E5FDC17}" destId="{0B9D96CD-439B-46DE-9FFD-DB8BDCDF4AAC}" srcOrd="0" destOrd="0" parTransId="{8AA7E831-921F-4A32-B938-55B52F0F7EDC}" sibTransId="{59918023-29B5-402F-8C6C-1AA5A8BD622A}"/>
    <dgm:cxn modelId="{5CD536EB-0190-4C56-8948-9AD3F73994E1}" srcId="{F29DD932-6ABB-40F5-85F7-DA76DF037FBD}" destId="{A6796597-63F4-48B0-AA2E-FC5373AD28A1}" srcOrd="0" destOrd="0" parTransId="{2690F7F5-1BED-4442-AAA1-0105960EA688}" sibTransId="{A9D2CF62-1D78-4857-82FB-A54344DC26EF}"/>
    <dgm:cxn modelId="{37633F90-2C5D-42A1-9440-B2CB23B28455}" type="presOf" srcId="{4C8490A5-2A97-4FA2-B68F-C504BA0EA8C4}" destId="{A1472E16-E026-4F66-B251-1887A9ECB1E0}" srcOrd="1" destOrd="0" presId="urn:microsoft.com/office/officeart/2005/8/layout/target3"/>
    <dgm:cxn modelId="{95119192-D276-4C39-B313-9FF65C0B2F56}" srcId="{A131A829-2540-44E1-A4B6-8005DEABA8E6}" destId="{4C8490A5-2A97-4FA2-B68F-C504BA0EA8C4}" srcOrd="0" destOrd="0" parTransId="{A9BC3096-D1A9-4BEA-8BE2-64A805E93D31}" sibTransId="{184EBAC7-9627-4591-92AA-C7248093F419}"/>
    <dgm:cxn modelId="{B9D8BB3A-8EC3-481E-B959-56017A4E8FF2}" type="presOf" srcId="{AD84A813-9218-422F-B601-9C05DC37AB5D}" destId="{0850559E-9640-468A-9AE8-76B2012633E4}" srcOrd="0" destOrd="0" presId="urn:microsoft.com/office/officeart/2005/8/layout/target3"/>
    <dgm:cxn modelId="{4A79C496-6671-4098-85DE-3F92ED87479E}" type="presOf" srcId="{A8E4B1EE-FDDF-4351-A1AE-A12409E4624F}" destId="{E3788E8E-0554-4EF6-A90D-59BB5F5ACE79}" srcOrd="0" destOrd="0" presId="urn:microsoft.com/office/officeart/2005/8/layout/target3"/>
    <dgm:cxn modelId="{053AB3AE-2D19-4CD0-AC5D-BB1252CF350F}" type="presOf" srcId="{A86561F2-7BD7-4660-910E-236670A05F9E}" destId="{854D8F03-C404-46BB-BCFA-36C4B2312C35}" srcOrd="0" destOrd="1" presId="urn:microsoft.com/office/officeart/2005/8/layout/target3"/>
    <dgm:cxn modelId="{7D6E6CEB-53E6-4F9A-915F-16A39B9EBBA9}" type="presOf" srcId="{BE5C578C-700B-4E50-AADD-92FFB86E4DD4}" destId="{0850559E-9640-468A-9AE8-76B2012633E4}" srcOrd="0" destOrd="2" presId="urn:microsoft.com/office/officeart/2005/8/layout/target3"/>
    <dgm:cxn modelId="{AF5D9405-0817-4CF3-9025-E2008698A8C6}" type="presOf" srcId="{0B9D96CD-439B-46DE-9FFD-DB8BDCDF4AAC}" destId="{820EFDC0-85A7-450C-91B4-B9D0006D59CA}" srcOrd="0" destOrd="0" presId="urn:microsoft.com/office/officeart/2005/8/layout/target3"/>
    <dgm:cxn modelId="{24DD0B9B-8719-4605-8C85-E651A43EA7E5}" srcId="{A131A829-2540-44E1-A4B6-8005DEABA8E6}" destId="{A8E4B1EE-FDDF-4351-A1AE-A12409E4624F}" srcOrd="3" destOrd="0" parTransId="{7A29E1B5-C85E-4BE8-A64B-E10087F3D79E}" sibTransId="{BFD2B14B-2045-41CE-AEA7-030665CC2187}"/>
    <dgm:cxn modelId="{E1B22BA1-77ED-4B13-BD60-85F06ECEE452}" type="presOf" srcId="{4C8490A5-2A97-4FA2-B68F-C504BA0EA8C4}" destId="{F8A1B28B-3711-4F08-8325-BA19CAB49A2D}" srcOrd="0" destOrd="0" presId="urn:microsoft.com/office/officeart/2005/8/layout/target3"/>
    <dgm:cxn modelId="{5A42E0BE-6EA2-4075-B69C-F46FC73CA341}" srcId="{4C8490A5-2A97-4FA2-B68F-C504BA0EA8C4}" destId="{953ED4EE-2827-4B18-9B1F-EFA829C5974A}" srcOrd="0" destOrd="0" parTransId="{9998E6E2-2B35-4C56-AAE4-F54281407030}" sibTransId="{8525F030-43F4-4FAC-B307-5D423F75D569}"/>
    <dgm:cxn modelId="{BD21B43C-1717-41AE-8357-4B5241B2684B}" type="presOf" srcId="{BF458BAB-9142-42A3-9FB7-60416D9E5CA8}" destId="{820EFDC0-85A7-450C-91B4-B9D0006D59CA}" srcOrd="0" destOrd="1" presId="urn:microsoft.com/office/officeart/2005/8/layout/target3"/>
    <dgm:cxn modelId="{1B1648DB-410C-4D83-8A8D-AB6827D6ED77}" type="presOf" srcId="{A8E4B1EE-FDDF-4351-A1AE-A12409E4624F}" destId="{FCC70720-084B-4006-82A0-24960429F0C9}" srcOrd="1" destOrd="0" presId="urn:microsoft.com/office/officeart/2005/8/layout/target3"/>
    <dgm:cxn modelId="{8475F265-2A87-45A2-99C4-DB4B4904AE9F}" type="presOf" srcId="{F29DD932-6ABB-40F5-85F7-DA76DF037FBD}" destId="{556C4315-43E1-43BC-BF17-E9A87032FCA0}" srcOrd="1" destOrd="0" presId="urn:microsoft.com/office/officeart/2005/8/layout/target3"/>
    <dgm:cxn modelId="{C35BAD3C-C5F3-4E52-AB67-247A78F9452A}" srcId="{A8E4B1EE-FDDF-4351-A1AE-A12409E4624F}" destId="{AD84A813-9218-422F-B601-9C05DC37AB5D}" srcOrd="0" destOrd="0" parTransId="{707F3230-E26A-444D-AD00-66549C6CC846}" sibTransId="{8EBABE89-1778-44EA-80A6-DE6CBE019299}"/>
    <dgm:cxn modelId="{D4256EF2-5119-4731-84AD-6E46F22B433C}" srcId="{A131A829-2540-44E1-A4B6-8005DEABA8E6}" destId="{F29DD932-6ABB-40F5-85F7-DA76DF037FBD}" srcOrd="2" destOrd="0" parTransId="{BE752501-BCB8-4B9D-A2BA-6250060E9214}" sibTransId="{AAA8381F-E0A6-458C-8C85-A2890E413787}"/>
    <dgm:cxn modelId="{F12484B0-4664-4997-8D10-7D3C446B1245}" srcId="{F29DD932-6ABB-40F5-85F7-DA76DF037FBD}" destId="{A86561F2-7BD7-4660-910E-236670A05F9E}" srcOrd="1" destOrd="0" parTransId="{0337A5FB-1E6C-45B5-AE53-12F82A848473}" sibTransId="{30532C60-FBE8-4DC3-AD60-DE0847F73D7D}"/>
    <dgm:cxn modelId="{AA645514-4C79-47E4-80D0-DB27432DDE24}" type="presOf" srcId="{A43F7F85-991F-4C64-BB05-2AE0FFB7830B}" destId="{0850559E-9640-468A-9AE8-76B2012633E4}" srcOrd="0" destOrd="1" presId="urn:microsoft.com/office/officeart/2005/8/layout/target3"/>
    <dgm:cxn modelId="{526E69BC-CAE7-4E16-BAA8-02A7B44D061C}" srcId="{A8E4B1EE-FDDF-4351-A1AE-A12409E4624F}" destId="{BE5C578C-700B-4E50-AADD-92FFB86E4DD4}" srcOrd="2" destOrd="0" parTransId="{BF244646-CA64-4BF7-9638-280BCF3EB3CC}" sibTransId="{02E708E4-7273-4E2D-B54B-79EF7506F15D}"/>
    <dgm:cxn modelId="{F08251EA-B356-462F-AA20-47DF5FDF88E4}" type="presOf" srcId="{953ED4EE-2827-4B18-9B1F-EFA829C5974A}" destId="{4E4E12E0-E867-45ED-88A4-30FE4098341A}" srcOrd="0" destOrd="0" presId="urn:microsoft.com/office/officeart/2005/8/layout/target3"/>
    <dgm:cxn modelId="{15B8B3B8-98B4-423A-82B4-33A4B24F5B91}" srcId="{A131A829-2540-44E1-A4B6-8005DEABA8E6}" destId="{87A61B6F-746F-46D7-8BDB-5C291E5FDC17}" srcOrd="1" destOrd="0" parTransId="{9E8A01C2-95D4-4380-8001-4EA066D8C63E}" sibTransId="{352E4C33-BBAA-4F10-89B7-FC6B196140C7}"/>
    <dgm:cxn modelId="{77EC0417-82E0-4137-9508-3385F1390A71}" type="presOf" srcId="{87A61B6F-746F-46D7-8BDB-5C291E5FDC17}" destId="{BED51CA6-CF41-4DF7-9CF1-E4868BA13BDD}" srcOrd="1" destOrd="0" presId="urn:microsoft.com/office/officeart/2005/8/layout/target3"/>
    <dgm:cxn modelId="{8058C86D-04C2-4193-9510-E32702216A30}" srcId="{87A61B6F-746F-46D7-8BDB-5C291E5FDC17}" destId="{BF458BAB-9142-42A3-9FB7-60416D9E5CA8}" srcOrd="1" destOrd="0" parTransId="{A25269A5-85C6-480E-AC04-7A8F78A9ECB8}" sibTransId="{668AABA4-59C1-4FB9-91D6-EF0FAD24A58F}"/>
    <dgm:cxn modelId="{DC49E876-81EA-4869-B040-723475742B28}" type="presOf" srcId="{A6796597-63F4-48B0-AA2E-FC5373AD28A1}" destId="{854D8F03-C404-46BB-BCFA-36C4B2312C35}" srcOrd="0" destOrd="0" presId="urn:microsoft.com/office/officeart/2005/8/layout/target3"/>
    <dgm:cxn modelId="{2202D313-02D3-4E72-86C3-CAAB1619D412}" type="presParOf" srcId="{AA059FE6-B005-4C58-835D-2D3BB083FC64}" destId="{4F8E654B-976C-45C5-862C-71BFFD1A592B}" srcOrd="0" destOrd="0" presId="urn:microsoft.com/office/officeart/2005/8/layout/target3"/>
    <dgm:cxn modelId="{73704C15-116C-448A-856D-1DCC29BAF454}" type="presParOf" srcId="{AA059FE6-B005-4C58-835D-2D3BB083FC64}" destId="{06D5B98F-7F25-4F58-8FAE-85BF24C925D6}" srcOrd="1" destOrd="0" presId="urn:microsoft.com/office/officeart/2005/8/layout/target3"/>
    <dgm:cxn modelId="{71145209-57E0-43B9-ADB0-6A54F4F2B408}" type="presParOf" srcId="{AA059FE6-B005-4C58-835D-2D3BB083FC64}" destId="{F8A1B28B-3711-4F08-8325-BA19CAB49A2D}" srcOrd="2" destOrd="0" presId="urn:microsoft.com/office/officeart/2005/8/layout/target3"/>
    <dgm:cxn modelId="{67A50414-8009-4ACA-A626-42ACE2B218DB}" type="presParOf" srcId="{AA059FE6-B005-4C58-835D-2D3BB083FC64}" destId="{CE6A213C-92DD-467D-9F4C-D700BF1ECC26}" srcOrd="3" destOrd="0" presId="urn:microsoft.com/office/officeart/2005/8/layout/target3"/>
    <dgm:cxn modelId="{C64EBDB2-6914-4C7A-853F-B58A6EA023AA}" type="presParOf" srcId="{AA059FE6-B005-4C58-835D-2D3BB083FC64}" destId="{808D9AB6-E1B2-400F-838E-64D56FF89136}" srcOrd="4" destOrd="0" presId="urn:microsoft.com/office/officeart/2005/8/layout/target3"/>
    <dgm:cxn modelId="{93C114A4-4A0B-4F0E-898C-A3C9BD3DD8A8}" type="presParOf" srcId="{AA059FE6-B005-4C58-835D-2D3BB083FC64}" destId="{1C70240C-CC00-4B4E-B52D-256035A18BC6}" srcOrd="5" destOrd="0" presId="urn:microsoft.com/office/officeart/2005/8/layout/target3"/>
    <dgm:cxn modelId="{5841DACB-021A-433C-B11C-EA97D4F4A7AB}" type="presParOf" srcId="{AA059FE6-B005-4C58-835D-2D3BB083FC64}" destId="{D94B7960-0168-4C6D-93F6-1E375445621A}" srcOrd="6" destOrd="0" presId="urn:microsoft.com/office/officeart/2005/8/layout/target3"/>
    <dgm:cxn modelId="{DD4B213B-C3F4-4A78-830C-80051F3661B9}" type="presParOf" srcId="{AA059FE6-B005-4C58-835D-2D3BB083FC64}" destId="{C10BCD40-C7B7-4E5D-8641-FE33CB6A956B}" srcOrd="7" destOrd="0" presId="urn:microsoft.com/office/officeart/2005/8/layout/target3"/>
    <dgm:cxn modelId="{425E79CE-49A0-4366-97CC-D1F49163E5B2}" type="presParOf" srcId="{AA059FE6-B005-4C58-835D-2D3BB083FC64}" destId="{C1FC53F9-2676-46DC-922A-CA327A49A811}" srcOrd="8" destOrd="0" presId="urn:microsoft.com/office/officeart/2005/8/layout/target3"/>
    <dgm:cxn modelId="{F4A827DC-05DD-42B2-A6B0-094F393AB897}" type="presParOf" srcId="{AA059FE6-B005-4C58-835D-2D3BB083FC64}" destId="{4670D8A9-B35C-48B4-8823-8AC1A8A4601D}" srcOrd="9" destOrd="0" presId="urn:microsoft.com/office/officeart/2005/8/layout/target3"/>
    <dgm:cxn modelId="{C240A4C9-FB58-4460-8A9E-71E5EEBC4A55}" type="presParOf" srcId="{AA059FE6-B005-4C58-835D-2D3BB083FC64}" destId="{97BBF688-AF58-40BE-A001-E5CF64B1F6DE}" srcOrd="10" destOrd="0" presId="urn:microsoft.com/office/officeart/2005/8/layout/target3"/>
    <dgm:cxn modelId="{EAAA5F08-FCE0-4349-8186-5A51FEEA1546}" type="presParOf" srcId="{AA059FE6-B005-4C58-835D-2D3BB083FC64}" destId="{E3788E8E-0554-4EF6-A90D-59BB5F5ACE79}" srcOrd="11" destOrd="0" presId="urn:microsoft.com/office/officeart/2005/8/layout/target3"/>
    <dgm:cxn modelId="{CB55699F-FA1E-410E-AFFD-C44B101F5ECA}" type="presParOf" srcId="{AA059FE6-B005-4C58-835D-2D3BB083FC64}" destId="{A1472E16-E026-4F66-B251-1887A9ECB1E0}" srcOrd="12" destOrd="0" presId="urn:microsoft.com/office/officeart/2005/8/layout/target3"/>
    <dgm:cxn modelId="{5C96CF7E-316A-4256-8791-478EF661DD24}" type="presParOf" srcId="{AA059FE6-B005-4C58-835D-2D3BB083FC64}" destId="{4E4E12E0-E867-45ED-88A4-30FE4098341A}" srcOrd="13" destOrd="0" presId="urn:microsoft.com/office/officeart/2005/8/layout/target3"/>
    <dgm:cxn modelId="{ADBA0E1B-383A-4A45-89DE-7068B18AC369}" type="presParOf" srcId="{AA059FE6-B005-4C58-835D-2D3BB083FC64}" destId="{BED51CA6-CF41-4DF7-9CF1-E4868BA13BDD}" srcOrd="14" destOrd="0" presId="urn:microsoft.com/office/officeart/2005/8/layout/target3"/>
    <dgm:cxn modelId="{FC969F25-30E4-4999-B940-FD14E0C6B74A}" type="presParOf" srcId="{AA059FE6-B005-4C58-835D-2D3BB083FC64}" destId="{820EFDC0-85A7-450C-91B4-B9D0006D59CA}" srcOrd="15" destOrd="0" presId="urn:microsoft.com/office/officeart/2005/8/layout/target3"/>
    <dgm:cxn modelId="{3211C8F2-0430-4548-B842-0A7B947CC646}" type="presParOf" srcId="{AA059FE6-B005-4C58-835D-2D3BB083FC64}" destId="{556C4315-43E1-43BC-BF17-E9A87032FCA0}" srcOrd="16" destOrd="0" presId="urn:microsoft.com/office/officeart/2005/8/layout/target3"/>
    <dgm:cxn modelId="{9DEC07FD-30AC-4234-BE83-FADF7A1607A1}" type="presParOf" srcId="{AA059FE6-B005-4C58-835D-2D3BB083FC64}" destId="{854D8F03-C404-46BB-BCFA-36C4B2312C35}" srcOrd="17" destOrd="0" presId="urn:microsoft.com/office/officeart/2005/8/layout/target3"/>
    <dgm:cxn modelId="{0DD75DD1-0361-493A-917C-06DF4CBFED1D}" type="presParOf" srcId="{AA059FE6-B005-4C58-835D-2D3BB083FC64}" destId="{FCC70720-084B-4006-82A0-24960429F0C9}" srcOrd="18" destOrd="0" presId="urn:microsoft.com/office/officeart/2005/8/layout/target3"/>
    <dgm:cxn modelId="{93ABDD83-4CCE-4A7E-9DDC-8570435D2407}" type="presParOf" srcId="{AA059FE6-B005-4C58-835D-2D3BB083FC64}" destId="{0850559E-9640-468A-9AE8-76B2012633E4}"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BA6BA-EC9B-487C-9851-0A6907193AB9}">
      <dsp:nvSpPr>
        <dsp:cNvPr id="0" name=""/>
        <dsp:cNvSpPr/>
      </dsp:nvSpPr>
      <dsp:spPr>
        <a:xfrm>
          <a:off x="40129" y="1249031"/>
          <a:ext cx="1156041" cy="75105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61</a:t>
          </a:r>
          <a:r>
            <a:rPr lang="en-US" sz="1600" kern="1200" dirty="0">
              <a:latin typeface="Arial" panose="020B0604020202020204" pitchFamily="34" charset="0"/>
              <a:cs typeface="Arial" panose="020B0604020202020204" pitchFamily="34" charset="0"/>
            </a:rPr>
            <a:t> WGBS datasets</a:t>
          </a:r>
        </a:p>
      </dsp:txBody>
      <dsp:txXfrm>
        <a:off x="57413" y="1266315"/>
        <a:ext cx="1121473" cy="555547"/>
      </dsp:txXfrm>
    </dsp:sp>
    <dsp:sp modelId="{F5B9B15D-144B-49D9-840F-D2BEB92B0E7A}">
      <dsp:nvSpPr>
        <dsp:cNvPr id="0" name=""/>
        <dsp:cNvSpPr/>
      </dsp:nvSpPr>
      <dsp:spPr>
        <a:xfrm>
          <a:off x="689657" y="1340050"/>
          <a:ext cx="1387551" cy="1387551"/>
        </a:xfrm>
        <a:prstGeom prst="leftCircularArrow">
          <a:avLst>
            <a:gd name="adj1" fmla="val 3355"/>
            <a:gd name="adj2" fmla="val 414800"/>
            <a:gd name="adj3" fmla="val 2194434"/>
            <a:gd name="adj4" fmla="val 9028613"/>
            <a:gd name="adj5" fmla="val 3914"/>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46B95DB-01D9-4E77-B919-9D5D6318C4BF}">
      <dsp:nvSpPr>
        <dsp:cNvPr id="0" name=""/>
        <dsp:cNvSpPr/>
      </dsp:nvSpPr>
      <dsp:spPr>
        <a:xfrm>
          <a:off x="275703" y="1915076"/>
          <a:ext cx="1095829" cy="43577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147,888 MHBs </a:t>
          </a:r>
        </a:p>
      </dsp:txBody>
      <dsp:txXfrm>
        <a:off x="288466" y="1927839"/>
        <a:ext cx="1070303" cy="410249"/>
      </dsp:txXfrm>
    </dsp:sp>
    <dsp:sp modelId="{E6D32E15-1299-462E-BCAE-F27F81F1B6F0}">
      <dsp:nvSpPr>
        <dsp:cNvPr id="0" name=""/>
        <dsp:cNvSpPr/>
      </dsp:nvSpPr>
      <dsp:spPr>
        <a:xfrm>
          <a:off x="1649158" y="926901"/>
          <a:ext cx="1120869" cy="1392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101</a:t>
          </a:r>
          <a:r>
            <a:rPr lang="en-US" sz="1600" kern="1200" dirty="0">
              <a:latin typeface="Arial" panose="020B0604020202020204" pitchFamily="34" charset="0"/>
              <a:cs typeface="Arial" panose="020B0604020202020204" pitchFamily="34" charset="0"/>
            </a:rPr>
            <a:t> RRBS datasets</a:t>
          </a:r>
        </a:p>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637</a:t>
          </a:r>
          <a:r>
            <a:rPr lang="en-US" sz="1600" kern="1200" dirty="0">
              <a:latin typeface="Arial" panose="020B0604020202020204" pitchFamily="34" charset="0"/>
              <a:cs typeface="Arial" panose="020B0604020202020204" pitchFamily="34" charset="0"/>
            </a:rPr>
            <a:t> HM450K datasets</a:t>
          </a:r>
        </a:p>
      </dsp:txBody>
      <dsp:txXfrm>
        <a:off x="1681206" y="1257370"/>
        <a:ext cx="1056773" cy="1030114"/>
      </dsp:txXfrm>
    </dsp:sp>
    <dsp:sp modelId="{50A7D72B-F1F6-4AA1-B40B-4CB13006DFDB}">
      <dsp:nvSpPr>
        <dsp:cNvPr id="0" name=""/>
        <dsp:cNvSpPr/>
      </dsp:nvSpPr>
      <dsp:spPr>
        <a:xfrm>
          <a:off x="2157461" y="338645"/>
          <a:ext cx="1791866" cy="1791866"/>
        </a:xfrm>
        <a:prstGeom prst="circularArrow">
          <a:avLst>
            <a:gd name="adj1" fmla="val 2598"/>
            <a:gd name="adj2" fmla="val 315542"/>
            <a:gd name="adj3" fmla="val 19841192"/>
            <a:gd name="adj4" fmla="val 12907755"/>
            <a:gd name="adj5" fmla="val 3031"/>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88BD99E9-16A9-4FA4-8C0F-88DC3C19ED4D}">
      <dsp:nvSpPr>
        <dsp:cNvPr id="0" name=""/>
        <dsp:cNvSpPr/>
      </dsp:nvSpPr>
      <dsp:spPr>
        <a:xfrm>
          <a:off x="1813977" y="748055"/>
          <a:ext cx="1095829" cy="435775"/>
        </a:xfrm>
        <a:prstGeom prst="roundRect">
          <a:avLst>
            <a:gd name="adj" fmla="val 10000"/>
          </a:avLst>
        </a:prstGeom>
        <a:solidFill>
          <a:schemeClr val="accent4">
            <a:hueOff val="3465231"/>
            <a:satOff val="-15989"/>
            <a:lumOff val="58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Validated MHBs</a:t>
          </a:r>
        </a:p>
      </dsp:txBody>
      <dsp:txXfrm>
        <a:off x="1826740" y="760818"/>
        <a:ext cx="1070303" cy="410249"/>
      </dsp:txXfrm>
    </dsp:sp>
    <dsp:sp modelId="{645C9A5B-794D-4647-9D5A-DF80F599736B}">
      <dsp:nvSpPr>
        <dsp:cNvPr id="0" name=""/>
        <dsp:cNvSpPr/>
      </dsp:nvSpPr>
      <dsp:spPr>
        <a:xfrm>
          <a:off x="3339202" y="900066"/>
          <a:ext cx="1232808" cy="143836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baseline="0" dirty="0">
              <a:latin typeface="Arial" panose="020B0604020202020204" pitchFamily="34" charset="0"/>
              <a:cs typeface="Arial" panose="020B0604020202020204" pitchFamily="34" charset="0"/>
            </a:rPr>
            <a:t>28</a:t>
          </a:r>
          <a:r>
            <a:rPr lang="en-US" sz="1600" kern="1200" baseline="0" dirty="0">
              <a:latin typeface="Arial" panose="020B0604020202020204" pitchFamily="34" charset="0"/>
              <a:cs typeface="Arial" panose="020B0604020202020204" pitchFamily="34" charset="0"/>
            </a:rPr>
            <a:t> WGBS datasets</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14 </a:t>
          </a:r>
          <a:r>
            <a:rPr lang="en-US" sz="1600" kern="1200" dirty="0">
              <a:latin typeface="Arial" panose="020B0604020202020204" pitchFamily="34" charset="0"/>
              <a:cs typeface="Arial" panose="020B0604020202020204" pitchFamily="34" charset="0"/>
            </a:rPr>
            <a:t>RRBS datasets</a:t>
          </a:r>
        </a:p>
      </dsp:txBody>
      <dsp:txXfrm>
        <a:off x="3372303" y="933167"/>
        <a:ext cx="1166606" cy="1063944"/>
      </dsp:txXfrm>
    </dsp:sp>
    <dsp:sp modelId="{46455C6C-471E-4FDD-9858-43471D814B17}">
      <dsp:nvSpPr>
        <dsp:cNvPr id="0" name=""/>
        <dsp:cNvSpPr/>
      </dsp:nvSpPr>
      <dsp:spPr>
        <a:xfrm>
          <a:off x="3645625" y="1157631"/>
          <a:ext cx="2050015" cy="2050015"/>
        </a:xfrm>
        <a:prstGeom prst="leftCircularArrow">
          <a:avLst>
            <a:gd name="adj1" fmla="val 2271"/>
            <a:gd name="adj2" fmla="val 273727"/>
            <a:gd name="adj3" fmla="val 1053500"/>
            <a:gd name="adj4" fmla="val 8028751"/>
            <a:gd name="adj5" fmla="val 2649"/>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5ECDCD4-9B0B-4416-865E-102EA09E2FBB}">
      <dsp:nvSpPr>
        <dsp:cNvPr id="0" name=""/>
        <dsp:cNvSpPr/>
      </dsp:nvSpPr>
      <dsp:spPr>
        <a:xfrm>
          <a:off x="3388780" y="2152643"/>
          <a:ext cx="1214300" cy="733261"/>
        </a:xfrm>
        <a:prstGeom prst="roundRect">
          <a:avLst>
            <a:gd name="adj" fmla="val 10000"/>
          </a:avLst>
        </a:prstGeom>
        <a:solidFill>
          <a:schemeClr val="accent4">
            <a:hueOff val="6930461"/>
            <a:satOff val="-31979"/>
            <a:lumOff val="117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Random forest model using 1,090 tissue specific MHBs</a:t>
          </a:r>
        </a:p>
      </dsp:txBody>
      <dsp:txXfrm>
        <a:off x="3410256" y="2174119"/>
        <a:ext cx="1171348" cy="690309"/>
      </dsp:txXfrm>
    </dsp:sp>
    <dsp:sp modelId="{C672C81D-9CF7-459D-B93D-BA0C76834D72}">
      <dsp:nvSpPr>
        <dsp:cNvPr id="0" name=""/>
        <dsp:cNvSpPr/>
      </dsp:nvSpPr>
      <dsp:spPr>
        <a:xfrm>
          <a:off x="4835310" y="991682"/>
          <a:ext cx="2104096" cy="13627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0" tIns="91440" rIns="123825" bIns="9144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69 </a:t>
          </a:r>
          <a:r>
            <a:rPr lang="en-US" sz="1600" b="0" kern="1200" dirty="0">
              <a:latin typeface="Arial" panose="020B0604020202020204" pitchFamily="34" charset="0"/>
              <a:cs typeface="Arial" panose="020B0604020202020204" pitchFamily="34" charset="0"/>
            </a:rPr>
            <a:t>RRBS datasets (</a:t>
          </a:r>
          <a:r>
            <a:rPr lang="en-US" sz="1600" b="0" i="1" kern="1200" dirty="0">
              <a:latin typeface="Arial" panose="020B0604020202020204" pitchFamily="34" charset="0"/>
              <a:cs typeface="Arial" panose="020B0604020202020204" pitchFamily="34" charset="0"/>
            </a:rPr>
            <a:t>cancer patients plasma</a:t>
          </a:r>
          <a:r>
            <a:rPr lang="en-US" sz="1600" b="0" kern="1200" dirty="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15 </a:t>
          </a:r>
          <a:r>
            <a:rPr lang="en-US" sz="1600" b="0" kern="1200" dirty="0">
              <a:latin typeface="Arial" panose="020B0604020202020204" pitchFamily="34" charset="0"/>
              <a:cs typeface="Arial" panose="020B0604020202020204" pitchFamily="34" charset="0"/>
            </a:rPr>
            <a:t>RRBS datasets (</a:t>
          </a:r>
          <a:r>
            <a:rPr lang="en-US" sz="1600" b="0" i="1" kern="1200" dirty="0">
              <a:latin typeface="Arial" panose="020B0604020202020204" pitchFamily="34" charset="0"/>
              <a:cs typeface="Arial" panose="020B0604020202020204" pitchFamily="34" charset="0"/>
            </a:rPr>
            <a:t>matched tumor tissues</a:t>
          </a:r>
          <a:r>
            <a:rPr lang="en-US" sz="1600" b="0" kern="1200" dirty="0">
              <a:latin typeface="Arial" panose="020B0604020202020204" pitchFamily="34" charset="0"/>
              <a:cs typeface="Arial" panose="020B0604020202020204" pitchFamily="34" charset="0"/>
            </a:rPr>
            <a:t>)</a:t>
          </a:r>
        </a:p>
        <a:p>
          <a:pPr marL="171450" lvl="1" indent="-171450" algn="l" defTabSz="711200">
            <a:lnSpc>
              <a:spcPct val="90000"/>
            </a:lnSpc>
            <a:spcBef>
              <a:spcPct val="0"/>
            </a:spcBef>
            <a:spcAft>
              <a:spcPct val="15000"/>
            </a:spcAft>
            <a:buChar char="•"/>
          </a:pPr>
          <a:r>
            <a:rPr lang="en-US" sz="1600" b="1" kern="1200" dirty="0">
              <a:latin typeface="Arial" panose="020B0604020202020204" pitchFamily="34" charset="0"/>
              <a:cs typeface="Arial" panose="020B0604020202020204" pitchFamily="34" charset="0"/>
            </a:rPr>
            <a:t>20</a:t>
          </a:r>
          <a:r>
            <a:rPr lang="en-US" sz="1600" kern="1200" dirty="0">
              <a:latin typeface="Arial" panose="020B0604020202020204" pitchFamily="34" charset="0"/>
              <a:cs typeface="Arial" panose="020B0604020202020204" pitchFamily="34" charset="0"/>
            </a:rPr>
            <a:t> RRBS datasets (</a:t>
          </a:r>
          <a:r>
            <a:rPr lang="en-US" sz="1600" i="1" kern="1200" dirty="0">
              <a:latin typeface="Arial" panose="020B0604020202020204" pitchFamily="34" charset="0"/>
              <a:cs typeface="Arial" panose="020B0604020202020204" pitchFamily="34" charset="0"/>
            </a:rPr>
            <a:t>no cancer plasma</a:t>
          </a:r>
          <a:r>
            <a:rPr lang="en-US" sz="1600" kern="1200" dirty="0">
              <a:latin typeface="Arial" panose="020B0604020202020204" pitchFamily="34" charset="0"/>
              <a:cs typeface="Arial" panose="020B0604020202020204" pitchFamily="34" charset="0"/>
            </a:rPr>
            <a:t>)</a:t>
          </a:r>
        </a:p>
        <a:p>
          <a:pPr marL="171450" lvl="1" indent="-171450" algn="l" defTabSz="711200">
            <a:lnSpc>
              <a:spcPct val="90000"/>
            </a:lnSpc>
            <a:spcBef>
              <a:spcPct val="0"/>
            </a:spcBef>
            <a:spcAft>
              <a:spcPct val="15000"/>
            </a:spcAft>
            <a:buChar char="•"/>
          </a:pPr>
          <a:endParaRPr lang="en-US" sz="1600" kern="1200" dirty="0">
            <a:latin typeface="Arial" panose="020B0604020202020204" pitchFamily="34" charset="0"/>
            <a:cs typeface="Arial" panose="020B0604020202020204" pitchFamily="34" charset="0"/>
          </a:endParaRPr>
        </a:p>
      </dsp:txBody>
      <dsp:txXfrm>
        <a:off x="4866670" y="1315055"/>
        <a:ext cx="2041376" cy="1007994"/>
      </dsp:txXfrm>
    </dsp:sp>
    <dsp:sp modelId="{ABF9FA9D-1FBE-4455-B090-2C879945310F}">
      <dsp:nvSpPr>
        <dsp:cNvPr id="0" name=""/>
        <dsp:cNvSpPr/>
      </dsp:nvSpPr>
      <dsp:spPr>
        <a:xfrm>
          <a:off x="5334721" y="671300"/>
          <a:ext cx="1095829" cy="435775"/>
        </a:xfrm>
        <a:prstGeom prst="roundRect">
          <a:avLst>
            <a:gd name="adj" fmla="val 1000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Model performance</a:t>
          </a:r>
        </a:p>
      </dsp:txBody>
      <dsp:txXfrm>
        <a:off x="5347484" y="684063"/>
        <a:ext cx="1070303" cy="410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E654B-976C-45C5-862C-71BFFD1A592B}">
      <dsp:nvSpPr>
        <dsp:cNvPr id="0" name=""/>
        <dsp:cNvSpPr/>
      </dsp:nvSpPr>
      <dsp:spPr>
        <a:xfrm>
          <a:off x="0" y="116308"/>
          <a:ext cx="4236220" cy="4236220"/>
        </a:xfrm>
        <a:prstGeom prst="pie">
          <a:avLst>
            <a:gd name="adj1" fmla="val 54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8A1B28B-3711-4F08-8325-BA19CAB49A2D}">
      <dsp:nvSpPr>
        <dsp:cNvPr id="0" name=""/>
        <dsp:cNvSpPr/>
      </dsp:nvSpPr>
      <dsp:spPr>
        <a:xfrm>
          <a:off x="2118110" y="116308"/>
          <a:ext cx="4942256" cy="423622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Identification of MHBs</a:t>
          </a:r>
        </a:p>
      </dsp:txBody>
      <dsp:txXfrm>
        <a:off x="2118110" y="116308"/>
        <a:ext cx="2471128" cy="900196"/>
      </dsp:txXfrm>
    </dsp:sp>
    <dsp:sp modelId="{808D9AB6-E1B2-400F-838E-64D56FF89136}">
      <dsp:nvSpPr>
        <dsp:cNvPr id="0" name=""/>
        <dsp:cNvSpPr/>
      </dsp:nvSpPr>
      <dsp:spPr>
        <a:xfrm>
          <a:off x="556003" y="907517"/>
          <a:ext cx="3124212" cy="3342188"/>
        </a:xfrm>
        <a:prstGeom prst="pie">
          <a:avLst>
            <a:gd name="adj1" fmla="val 5400000"/>
            <a:gd name="adj2" fmla="val 16200000"/>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70240C-CC00-4B4E-B52D-256035A18BC6}">
      <dsp:nvSpPr>
        <dsp:cNvPr id="0" name=""/>
        <dsp:cNvSpPr/>
      </dsp:nvSpPr>
      <dsp:spPr>
        <a:xfrm>
          <a:off x="2118110" y="908689"/>
          <a:ext cx="4942256" cy="3339845"/>
        </a:xfrm>
        <a:prstGeom prst="rect">
          <a:avLst/>
        </a:prstGeom>
        <a:solidFill>
          <a:schemeClr val="lt1">
            <a:alpha val="90000"/>
            <a:hueOff val="0"/>
            <a:satOff val="0"/>
            <a:lumOff val="0"/>
            <a:alphaOff val="0"/>
          </a:schemeClr>
        </a:solidFill>
        <a:ln w="6350" cap="flat" cmpd="sng" algn="ctr">
          <a:solidFill>
            <a:schemeClr val="accent4">
              <a:hueOff val="3465231"/>
              <a:satOff val="-15989"/>
              <a:lumOff val="58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MHBs validation</a:t>
          </a:r>
        </a:p>
      </dsp:txBody>
      <dsp:txXfrm>
        <a:off x="2118110" y="908689"/>
        <a:ext cx="2471128" cy="962328"/>
      </dsp:txXfrm>
    </dsp:sp>
    <dsp:sp modelId="{C10BCD40-C7B7-4E5D-8641-FE33CB6A956B}">
      <dsp:nvSpPr>
        <dsp:cNvPr id="0" name=""/>
        <dsp:cNvSpPr/>
      </dsp:nvSpPr>
      <dsp:spPr>
        <a:xfrm>
          <a:off x="1112007" y="1748532"/>
          <a:ext cx="2012204" cy="2348544"/>
        </a:xfrm>
        <a:prstGeom prst="pie">
          <a:avLst>
            <a:gd name="adj1" fmla="val 5400000"/>
            <a:gd name="adj2" fmla="val 16200000"/>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1FC53F9-2676-46DC-922A-CA327A49A811}">
      <dsp:nvSpPr>
        <dsp:cNvPr id="0" name=""/>
        <dsp:cNvSpPr/>
      </dsp:nvSpPr>
      <dsp:spPr>
        <a:xfrm>
          <a:off x="2118110" y="1746661"/>
          <a:ext cx="4942256" cy="2352287"/>
        </a:xfrm>
        <a:prstGeom prst="rect">
          <a:avLst/>
        </a:prstGeom>
        <a:solidFill>
          <a:schemeClr val="lt1">
            <a:alpha val="90000"/>
            <a:hueOff val="0"/>
            <a:satOff val="0"/>
            <a:lumOff val="0"/>
            <a:alphaOff val="0"/>
          </a:schemeClr>
        </a:solidFill>
        <a:ln w="6350" cap="flat" cmpd="sng" algn="ctr">
          <a:solidFill>
            <a:schemeClr val="accent4">
              <a:hueOff val="6930461"/>
              <a:satOff val="-31979"/>
              <a:lumOff val="117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Prediction model training</a:t>
          </a:r>
        </a:p>
      </dsp:txBody>
      <dsp:txXfrm>
        <a:off x="2118110" y="1746661"/>
        <a:ext cx="2471128" cy="1052339"/>
      </dsp:txXfrm>
    </dsp:sp>
    <dsp:sp modelId="{97BBF688-AF58-40BE-A001-E5CF64B1F6DE}">
      <dsp:nvSpPr>
        <dsp:cNvPr id="0" name=""/>
        <dsp:cNvSpPr/>
      </dsp:nvSpPr>
      <dsp:spPr>
        <a:xfrm>
          <a:off x="1668011" y="2585805"/>
          <a:ext cx="900196" cy="1362384"/>
        </a:xfrm>
        <a:prstGeom prst="pie">
          <a:avLst>
            <a:gd name="adj1" fmla="val 5400000"/>
            <a:gd name="adj2" fmla="val 1620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3788E8E-0554-4EF6-A90D-59BB5F5ACE79}">
      <dsp:nvSpPr>
        <dsp:cNvPr id="0" name=""/>
        <dsp:cNvSpPr/>
      </dsp:nvSpPr>
      <dsp:spPr>
        <a:xfrm>
          <a:off x="2118110" y="2585463"/>
          <a:ext cx="4942256" cy="1362384"/>
        </a:xfrm>
        <a:prstGeom prst="rect">
          <a:avLst/>
        </a:prstGeom>
        <a:solidFill>
          <a:schemeClr val="lt1">
            <a:alpha val="90000"/>
            <a:hueOff val="0"/>
            <a:satOff val="0"/>
            <a:lumOff val="0"/>
            <a:alphaOff val="0"/>
          </a:schemeClr>
        </a:soli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Prediction model testing</a:t>
          </a:r>
        </a:p>
      </dsp:txBody>
      <dsp:txXfrm>
        <a:off x="2118110" y="2585463"/>
        <a:ext cx="2471128" cy="1362384"/>
      </dsp:txXfrm>
    </dsp:sp>
    <dsp:sp modelId="{4E4E12E0-E867-45ED-88A4-30FE4098341A}">
      <dsp:nvSpPr>
        <dsp:cNvPr id="0" name=""/>
        <dsp:cNvSpPr/>
      </dsp:nvSpPr>
      <dsp:spPr>
        <a:xfrm>
          <a:off x="4589238" y="233406"/>
          <a:ext cx="2471128" cy="666001"/>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61</a:t>
          </a:r>
          <a:r>
            <a:rPr lang="en-US" sz="1400" kern="1200" dirty="0">
              <a:latin typeface="Arial" panose="020B0604020202020204" pitchFamily="34" charset="0"/>
              <a:cs typeface="Arial" panose="020B0604020202020204" pitchFamily="34" charset="0"/>
            </a:rPr>
            <a:t> WGBS datasets</a:t>
          </a:r>
        </a:p>
      </dsp:txBody>
      <dsp:txXfrm>
        <a:off x="4589238" y="233406"/>
        <a:ext cx="2471128" cy="666001"/>
      </dsp:txXfrm>
    </dsp:sp>
    <dsp:sp modelId="{820EFDC0-85A7-450C-91B4-B9D0006D59CA}">
      <dsp:nvSpPr>
        <dsp:cNvPr id="0" name=""/>
        <dsp:cNvSpPr/>
      </dsp:nvSpPr>
      <dsp:spPr>
        <a:xfrm>
          <a:off x="4589238" y="896752"/>
          <a:ext cx="2471128" cy="90019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101</a:t>
          </a:r>
          <a:r>
            <a:rPr lang="en-US" sz="1400" kern="1200" dirty="0">
              <a:latin typeface="Arial" panose="020B0604020202020204" pitchFamily="34" charset="0"/>
              <a:cs typeface="Arial" panose="020B0604020202020204" pitchFamily="34" charset="0"/>
            </a:rPr>
            <a:t> RRBS datasets</a:t>
          </a:r>
        </a:p>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637</a:t>
          </a:r>
          <a:r>
            <a:rPr lang="en-US" sz="1400" kern="1200" dirty="0">
              <a:latin typeface="Arial" panose="020B0604020202020204" pitchFamily="34" charset="0"/>
              <a:cs typeface="Arial" panose="020B0604020202020204" pitchFamily="34" charset="0"/>
            </a:rPr>
            <a:t> HM450K datasets</a:t>
          </a:r>
        </a:p>
      </dsp:txBody>
      <dsp:txXfrm>
        <a:off x="4589238" y="896752"/>
        <a:ext cx="2471128" cy="900196"/>
      </dsp:txXfrm>
    </dsp:sp>
    <dsp:sp modelId="{854D8F03-C404-46BB-BCFA-36C4B2312C35}">
      <dsp:nvSpPr>
        <dsp:cNvPr id="0" name=""/>
        <dsp:cNvSpPr/>
      </dsp:nvSpPr>
      <dsp:spPr>
        <a:xfrm>
          <a:off x="4589238" y="1798817"/>
          <a:ext cx="2471128" cy="776194"/>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28</a:t>
          </a:r>
          <a:r>
            <a:rPr lang="en-US" sz="1400" kern="1200" dirty="0">
              <a:latin typeface="Arial" panose="020B0604020202020204" pitchFamily="34" charset="0"/>
              <a:cs typeface="Arial" panose="020B0604020202020204" pitchFamily="34" charset="0"/>
            </a:rPr>
            <a:t> WGBS datasets</a:t>
          </a:r>
        </a:p>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14</a:t>
          </a:r>
          <a:r>
            <a:rPr lang="en-US" sz="1400" kern="1200" dirty="0">
              <a:latin typeface="Arial" panose="020B0604020202020204" pitchFamily="34" charset="0"/>
              <a:cs typeface="Arial" panose="020B0604020202020204" pitchFamily="34" charset="0"/>
            </a:rPr>
            <a:t> RRBS datasets</a:t>
          </a:r>
        </a:p>
      </dsp:txBody>
      <dsp:txXfrm>
        <a:off x="4589238" y="1798817"/>
        <a:ext cx="2471128" cy="776194"/>
      </dsp:txXfrm>
    </dsp:sp>
    <dsp:sp modelId="{0850559E-9640-468A-9AE8-76B2012633E4}">
      <dsp:nvSpPr>
        <dsp:cNvPr id="0" name=""/>
        <dsp:cNvSpPr/>
      </dsp:nvSpPr>
      <dsp:spPr>
        <a:xfrm>
          <a:off x="4589238" y="2619531"/>
          <a:ext cx="2471128" cy="1294933"/>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a:latin typeface="Arial" panose="020B0604020202020204" pitchFamily="34" charset="0"/>
              <a:cs typeface="Arial" panose="020B0604020202020204" pitchFamily="34" charset="0"/>
            </a:rPr>
            <a:t>69 </a:t>
          </a:r>
          <a:r>
            <a:rPr lang="en-US" sz="1400" b="0" kern="1200">
              <a:latin typeface="Arial" panose="020B0604020202020204" pitchFamily="34" charset="0"/>
              <a:cs typeface="Arial" panose="020B0604020202020204" pitchFamily="34" charset="0"/>
            </a:rPr>
            <a:t>RRBS datasets (</a:t>
          </a:r>
          <a:r>
            <a:rPr lang="en-US" sz="1400" b="0" i="1" kern="1200">
              <a:latin typeface="Arial" panose="020B0604020202020204" pitchFamily="34" charset="0"/>
              <a:cs typeface="Arial" panose="020B0604020202020204" pitchFamily="34" charset="0"/>
            </a:rPr>
            <a:t>cancer patients plasma</a:t>
          </a:r>
          <a:r>
            <a:rPr lang="en-US" sz="1400" b="0" kern="1200">
              <a:latin typeface="Arial" panose="020B0604020202020204" pitchFamily="34" charset="0"/>
              <a:cs typeface="Arial" panose="020B0604020202020204" pitchFamily="34" charset="0"/>
            </a:rPr>
            <a:t>)</a:t>
          </a: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a:latin typeface="Arial" panose="020B0604020202020204" pitchFamily="34" charset="0"/>
              <a:cs typeface="Arial" panose="020B0604020202020204" pitchFamily="34" charset="0"/>
            </a:rPr>
            <a:t>15 </a:t>
          </a:r>
          <a:r>
            <a:rPr lang="en-US" sz="1400" b="0" kern="1200">
              <a:latin typeface="Arial" panose="020B0604020202020204" pitchFamily="34" charset="0"/>
              <a:cs typeface="Arial" panose="020B0604020202020204" pitchFamily="34" charset="0"/>
            </a:rPr>
            <a:t>RRBS datasets (</a:t>
          </a:r>
          <a:r>
            <a:rPr lang="en-US" sz="1400" b="0" i="1" kern="1200">
              <a:latin typeface="Arial" panose="020B0604020202020204" pitchFamily="34" charset="0"/>
              <a:cs typeface="Arial" panose="020B0604020202020204" pitchFamily="34" charset="0"/>
            </a:rPr>
            <a:t>matched tumor tissues</a:t>
          </a:r>
          <a:r>
            <a:rPr lang="en-US" sz="1400" b="0" kern="1200">
              <a:latin typeface="Arial" panose="020B0604020202020204" pitchFamily="34" charset="0"/>
              <a:cs typeface="Arial" panose="020B0604020202020204" pitchFamily="34" charset="0"/>
            </a:rPr>
            <a:t>)</a:t>
          </a:r>
          <a:endParaRPr lang="en-US" sz="1400" b="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20</a:t>
          </a:r>
          <a:r>
            <a:rPr lang="en-US" sz="1400" kern="1200" dirty="0">
              <a:latin typeface="Arial" panose="020B0604020202020204" pitchFamily="34" charset="0"/>
              <a:cs typeface="Arial" panose="020B0604020202020204" pitchFamily="34" charset="0"/>
            </a:rPr>
            <a:t> RRBS datasets (</a:t>
          </a:r>
          <a:r>
            <a:rPr lang="en-US" sz="1400" i="1" kern="1200" dirty="0">
              <a:latin typeface="Arial" panose="020B0604020202020204" pitchFamily="34" charset="0"/>
              <a:cs typeface="Arial" panose="020B0604020202020204" pitchFamily="34" charset="0"/>
            </a:rPr>
            <a:t>no cancer plasma</a:t>
          </a:r>
          <a:r>
            <a:rPr lang="en-US" sz="1400" kern="1200" dirty="0">
              <a:latin typeface="Arial" panose="020B0604020202020204" pitchFamily="34" charset="0"/>
              <a:cs typeface="Arial" panose="020B0604020202020204" pitchFamily="34" charset="0"/>
            </a:rPr>
            <a:t>)</a:t>
          </a:r>
        </a:p>
      </dsp:txBody>
      <dsp:txXfrm>
        <a:off x="4589238" y="2619531"/>
        <a:ext cx="2471128" cy="12949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C35BF-503D-4398-8C1F-C9C1D3773590}" type="datetimeFigureOut">
              <a:rPr lang="en-US" smtClean="0"/>
              <a:t>3/24/2017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C78B4-F17D-4A73-979A-D04AB879902E}" type="slidenum">
              <a:rPr lang="en-US" smtClean="0"/>
              <a:t>‹#›</a:t>
            </a:fld>
            <a:endParaRPr lang="en-US"/>
          </a:p>
        </p:txBody>
      </p:sp>
    </p:spTree>
    <p:extLst>
      <p:ext uri="{BB962C8B-B14F-4D97-AF65-F5344CB8AC3E}">
        <p14:creationId xmlns:p14="http://schemas.microsoft.com/office/powerpoint/2010/main" val="289291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today I will introduce the progress of the </a:t>
            </a:r>
            <a:r>
              <a:rPr lang="en-US" baseline="0" dirty="0" err="1"/>
              <a:t>mond</a:t>
            </a:r>
            <a:r>
              <a:rPr lang="en-US" baseline="0" dirty="0"/>
              <a:t> project which is shorted for </a:t>
            </a:r>
            <a:r>
              <a:rPr lang="en-US" sz="1200" dirty="0">
                <a:solidFill>
                  <a:srgbClr val="FF0000"/>
                </a:solidFill>
                <a:latin typeface="Arial" panose="020B0604020202020204" pitchFamily="34" charset="0"/>
              </a:rPr>
              <a:t>M</a:t>
            </a:r>
            <a:r>
              <a:rPr lang="en-US" sz="1200" dirty="0">
                <a:solidFill>
                  <a:srgbClr val="000000"/>
                </a:solidFill>
                <a:latin typeface="Arial" panose="020B0604020202020204" pitchFamily="34" charset="0"/>
              </a:rPr>
              <a:t>ethylation Hapl</a:t>
            </a:r>
            <a:r>
              <a:rPr lang="en-US" sz="1200" dirty="0">
                <a:solidFill>
                  <a:srgbClr val="FF0000"/>
                </a:solidFill>
                <a:latin typeface="Arial" panose="020B0604020202020204" pitchFamily="34" charset="0"/>
              </a:rPr>
              <a:t>o</a:t>
            </a:r>
            <a:r>
              <a:rPr lang="en-US" sz="1200" dirty="0">
                <a:solidFill>
                  <a:srgbClr val="000000"/>
                </a:solidFill>
                <a:latin typeface="Arial" panose="020B0604020202020204" pitchFamily="34" charset="0"/>
              </a:rPr>
              <a:t>type in </a:t>
            </a:r>
            <a:r>
              <a:rPr lang="en-US" sz="1200" dirty="0">
                <a:solidFill>
                  <a:srgbClr val="FF0000"/>
                </a:solidFill>
                <a:latin typeface="Arial" panose="020B0604020202020204" pitchFamily="34" charset="0"/>
              </a:rPr>
              <a:t>no</a:t>
            </a:r>
            <a:r>
              <a:rPr lang="en-US" sz="1200" dirty="0">
                <a:solidFill>
                  <a:srgbClr val="000000"/>
                </a:solidFill>
                <a:latin typeface="Arial" panose="020B0604020202020204" pitchFamily="34" charset="0"/>
              </a:rPr>
              <a:t>n-invasive Cancer </a:t>
            </a:r>
            <a:r>
              <a:rPr lang="en-US" sz="1200" dirty="0">
                <a:solidFill>
                  <a:srgbClr val="FF0000"/>
                </a:solidFill>
                <a:latin typeface="Arial" panose="020B0604020202020204" pitchFamily="34" charset="0"/>
              </a:rPr>
              <a:t>D</a:t>
            </a:r>
            <a:r>
              <a:rPr lang="en-US" sz="1200" dirty="0">
                <a:solidFill>
                  <a:srgbClr val="000000"/>
                </a:solidFill>
                <a:latin typeface="Arial" panose="020B0604020202020204" pitchFamily="34" charset="0"/>
              </a:rPr>
              <a:t>iagnosis</a:t>
            </a:r>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1</a:t>
            </a:fld>
            <a:endParaRPr lang="en-US"/>
          </a:p>
        </p:txBody>
      </p:sp>
    </p:spTree>
    <p:extLst>
      <p:ext uri="{BB962C8B-B14F-4D97-AF65-F5344CB8AC3E}">
        <p14:creationId xmlns:p14="http://schemas.microsoft.com/office/powerpoint/2010/main" val="202679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a:t>
            </a:r>
            <a:r>
              <a:rPr lang="en-US" baseline="0" dirty="0"/>
              <a:t> the entropy of the figures</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34</a:t>
            </a:fld>
            <a:endParaRPr lang="en-US"/>
          </a:p>
        </p:txBody>
      </p:sp>
    </p:spTree>
    <p:extLst>
      <p:ext uri="{BB962C8B-B14F-4D97-AF65-F5344CB8AC3E}">
        <p14:creationId xmlns:p14="http://schemas.microsoft.com/office/powerpoint/2010/main" val="343366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40</a:t>
            </a:fld>
            <a:endParaRPr lang="en-US"/>
          </a:p>
        </p:txBody>
      </p:sp>
    </p:spTree>
    <p:extLst>
      <p:ext uri="{BB962C8B-B14F-4D97-AF65-F5344CB8AC3E}">
        <p14:creationId xmlns:p14="http://schemas.microsoft.com/office/powerpoint/2010/main" val="366572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fold-change</a:t>
            </a:r>
          </a:p>
          <a:p>
            <a:endParaRPr lang="en-US" dirty="0"/>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41</a:t>
            </a:fld>
            <a:endParaRPr lang="en-US"/>
          </a:p>
        </p:txBody>
      </p:sp>
    </p:spTree>
    <p:extLst>
      <p:ext uri="{BB962C8B-B14F-4D97-AF65-F5344CB8AC3E}">
        <p14:creationId xmlns:p14="http://schemas.microsoft.com/office/powerpoint/2010/main" val="110829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Condense</a:t>
            </a:r>
            <a:r>
              <a:rPr lang="en-US" baseline="0" dirty="0"/>
              <a:t> the text.</a:t>
            </a:r>
            <a:endParaRPr lang="en-US" dirty="0"/>
          </a:p>
        </p:txBody>
      </p:sp>
      <p:sp>
        <p:nvSpPr>
          <p:cNvPr id="4" name="Slide Number Placeholder 3"/>
          <p:cNvSpPr>
            <a:spLocks noGrp="1"/>
          </p:cNvSpPr>
          <p:nvPr>
            <p:ph type="sldNum" sz="quarter" idx="10"/>
          </p:nvPr>
        </p:nvSpPr>
        <p:spPr/>
        <p:txBody>
          <a:bodyPr/>
          <a:lstStyle/>
          <a:p>
            <a:fld id="{0716764F-978E-4A5E-A089-AEE74E104C26}" type="slidenum">
              <a:rPr lang="en-US" smtClean="0"/>
              <a:t>54</a:t>
            </a:fld>
            <a:endParaRPr lang="en-US"/>
          </a:p>
        </p:txBody>
      </p:sp>
    </p:spTree>
    <p:extLst>
      <p:ext uri="{BB962C8B-B14F-4D97-AF65-F5344CB8AC3E}">
        <p14:creationId xmlns:p14="http://schemas.microsoft.com/office/powerpoint/2010/main" val="226452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library("</a:t>
            </a:r>
            <a:r>
              <a:rPr lang="en-US" dirty="0" err="1"/>
              <a:t>DeconRNASeq</a:t>
            </a:r>
            <a:r>
              <a:rPr lang="en-US" dirty="0"/>
              <a:t>")</a:t>
            </a:r>
          </a:p>
          <a:p>
            <a:r>
              <a:rPr lang="en-US" dirty="0"/>
              <a:t>k=11   # 11 reference tissue</a:t>
            </a:r>
          </a:p>
          <a:p>
            <a:r>
              <a:rPr lang="en-US" dirty="0"/>
              <a:t>s=3    # each tissue own 3 samples</a:t>
            </a:r>
          </a:p>
          <a:p>
            <a:r>
              <a:rPr lang="en-US" dirty="0"/>
              <a:t>p=30   # number of tissue specific probe for each tissue</a:t>
            </a:r>
          </a:p>
          <a:p>
            <a:r>
              <a:rPr lang="en-US" dirty="0"/>
              <a:t>signatures&lt;-c()</a:t>
            </a:r>
          </a:p>
          <a:p>
            <a:r>
              <a:rPr lang="en-US" dirty="0"/>
              <a:t>tissue=c("Brain","CCT","Colon","Esophagus","Heart","Intestine","Kidney","Liver","Lung","Stomach","WBC")</a:t>
            </a:r>
          </a:p>
          <a:p>
            <a:endParaRPr lang="en-US" dirty="0"/>
          </a:p>
          <a:p>
            <a:r>
              <a:rPr lang="en-US" dirty="0"/>
              <a:t>signatures&lt;-abs(matrix(</a:t>
            </a:r>
            <a:r>
              <a:rPr lang="en-US" dirty="0" err="1"/>
              <a:t>rnorm</a:t>
            </a:r>
            <a:r>
              <a:rPr lang="en-US" dirty="0"/>
              <a:t>(p*k*s,0.1,0.1),p*</a:t>
            </a:r>
            <a:r>
              <a:rPr lang="en-US" dirty="0" err="1"/>
              <a:t>k,k</a:t>
            </a:r>
            <a:r>
              <a:rPr lang="en-US" dirty="0"/>
              <a:t>*s))</a:t>
            </a:r>
          </a:p>
          <a:p>
            <a:r>
              <a:rPr lang="en-US" dirty="0"/>
              <a:t>for(</a:t>
            </a:r>
            <a:r>
              <a:rPr lang="en-US" dirty="0" err="1"/>
              <a:t>i</a:t>
            </a:r>
            <a:r>
              <a:rPr lang="en-US" dirty="0"/>
              <a:t> in 1:k){</a:t>
            </a:r>
          </a:p>
          <a:p>
            <a:r>
              <a:rPr lang="en-US" dirty="0"/>
              <a:t>  signatures[(p*(i-1)+1):(p*</a:t>
            </a:r>
            <a:r>
              <a:rPr lang="en-US" dirty="0" err="1"/>
              <a:t>i</a:t>
            </a:r>
            <a:r>
              <a:rPr lang="en-US" dirty="0"/>
              <a:t>),(s*(i-1)+1):(s*</a:t>
            </a:r>
            <a:r>
              <a:rPr lang="en-US" dirty="0" err="1"/>
              <a:t>i</a:t>
            </a:r>
            <a:r>
              <a:rPr lang="en-US" dirty="0"/>
              <a:t>)]=matrix(</a:t>
            </a:r>
            <a:r>
              <a:rPr lang="en-US" dirty="0" err="1"/>
              <a:t>rnorm</a:t>
            </a:r>
            <a:r>
              <a:rPr lang="en-US" dirty="0"/>
              <a:t>(p*s,0.9,0.1),</a:t>
            </a:r>
            <a:r>
              <a:rPr lang="en-US" dirty="0" err="1"/>
              <a:t>p,s</a:t>
            </a:r>
            <a:r>
              <a:rPr lang="en-US" dirty="0"/>
              <a:t>) </a:t>
            </a:r>
          </a:p>
          <a:p>
            <a:r>
              <a:rPr lang="en-US" dirty="0"/>
              <a:t>}</a:t>
            </a:r>
          </a:p>
          <a:p>
            <a:r>
              <a:rPr lang="en-US" dirty="0"/>
              <a:t>signatures[signatures&gt;1]&lt;-1</a:t>
            </a:r>
          </a:p>
          <a:p>
            <a:r>
              <a:rPr lang="en-US" dirty="0" err="1"/>
              <a:t>colnames</a:t>
            </a:r>
            <a:r>
              <a:rPr lang="en-US" dirty="0"/>
              <a:t>(signatures)=rep(</a:t>
            </a:r>
            <a:r>
              <a:rPr lang="en-US" dirty="0" err="1"/>
              <a:t>tissue,each</a:t>
            </a:r>
            <a:r>
              <a:rPr lang="en-US" dirty="0"/>
              <a:t>=3)</a:t>
            </a:r>
          </a:p>
          <a:p>
            <a:r>
              <a:rPr lang="en-US" dirty="0" err="1"/>
              <a:t>rownames</a:t>
            </a:r>
            <a:r>
              <a:rPr lang="en-US" dirty="0"/>
              <a:t>(signatures)=paste("cg00",1:nrow(signatures),</a:t>
            </a:r>
            <a:r>
              <a:rPr lang="en-US" dirty="0" err="1"/>
              <a:t>sep</a:t>
            </a:r>
            <a:r>
              <a:rPr lang="en-US" dirty="0"/>
              <a:t>="")</a:t>
            </a:r>
          </a:p>
          <a:p>
            <a:endParaRPr lang="en-US" dirty="0"/>
          </a:p>
          <a:p>
            <a:r>
              <a:rPr lang="en-US" dirty="0" err="1"/>
              <a:t>barplot</a:t>
            </a:r>
            <a:r>
              <a:rPr lang="en-US" dirty="0"/>
              <a:t>(</a:t>
            </a:r>
            <a:r>
              <a:rPr lang="en-US" dirty="0" err="1"/>
              <a:t>colMeans</a:t>
            </a:r>
            <a:r>
              <a:rPr lang="en-US" dirty="0"/>
              <a:t>(signatures))</a:t>
            </a:r>
          </a:p>
          <a:p>
            <a:r>
              <a:rPr lang="en-US" dirty="0" err="1"/>
              <a:t>barplot</a:t>
            </a:r>
            <a:r>
              <a:rPr lang="en-US" dirty="0"/>
              <a:t>(</a:t>
            </a:r>
            <a:r>
              <a:rPr lang="en-US" dirty="0" err="1"/>
              <a:t>rowMeans</a:t>
            </a:r>
            <a:r>
              <a:rPr lang="en-US" dirty="0"/>
              <a:t>(signatures))</a:t>
            </a:r>
          </a:p>
          <a:p>
            <a:r>
              <a:rPr lang="en-US" dirty="0" err="1"/>
              <a:t>heatmap</a:t>
            </a:r>
            <a:r>
              <a:rPr lang="en-US" dirty="0"/>
              <a:t>(</a:t>
            </a:r>
            <a:r>
              <a:rPr lang="en-US" dirty="0" err="1"/>
              <a:t>signatures,Rowv</a:t>
            </a:r>
            <a:r>
              <a:rPr lang="en-US" dirty="0"/>
              <a:t>=</a:t>
            </a:r>
            <a:r>
              <a:rPr lang="en-US" dirty="0" err="1"/>
              <a:t>NA,Colv</a:t>
            </a:r>
            <a:r>
              <a:rPr lang="en-US" dirty="0"/>
              <a:t>=NA)</a:t>
            </a:r>
          </a:p>
          <a:p>
            <a:r>
              <a:rPr lang="en-US" dirty="0"/>
              <a:t>? </a:t>
            </a:r>
            <a:r>
              <a:rPr lang="en-US" dirty="0" err="1"/>
              <a:t>heatmap</a:t>
            </a:r>
            <a:endParaRPr lang="en-US" dirty="0"/>
          </a:p>
          <a:p>
            <a:r>
              <a:rPr lang="en-US" dirty="0" err="1"/>
              <a:t>gsi</a:t>
            </a:r>
            <a:r>
              <a:rPr lang="en-US" dirty="0"/>
              <a:t>&lt;-</a:t>
            </a:r>
            <a:r>
              <a:rPr lang="en-US" dirty="0" err="1"/>
              <a:t>data.frame</a:t>
            </a:r>
            <a:r>
              <a:rPr lang="en-US" dirty="0"/>
              <a:t>(GSI(signatures))</a:t>
            </a:r>
          </a:p>
          <a:p>
            <a:r>
              <a:rPr lang="en-US" dirty="0"/>
              <a:t>group&lt;-</a:t>
            </a:r>
            <a:r>
              <a:rPr lang="en-US" dirty="0" err="1"/>
              <a:t>as.character</a:t>
            </a:r>
            <a:r>
              <a:rPr lang="en-US" dirty="0"/>
              <a:t>(unique(</a:t>
            </a:r>
            <a:r>
              <a:rPr lang="en-US" dirty="0" err="1"/>
              <a:t>gsi$group</a:t>
            </a:r>
            <a:r>
              <a:rPr lang="en-US" dirty="0"/>
              <a:t>))</a:t>
            </a:r>
          </a:p>
          <a:p>
            <a:endParaRPr lang="en-US" dirty="0"/>
          </a:p>
          <a:p>
            <a:r>
              <a:rPr lang="en-US" dirty="0"/>
              <a:t># tissue specific MHL selectin</a:t>
            </a:r>
          </a:p>
          <a:p>
            <a:r>
              <a:rPr lang="en-US" dirty="0" err="1"/>
              <a:t>rlt</a:t>
            </a:r>
            <a:r>
              <a:rPr lang="en-US" dirty="0"/>
              <a:t>&lt;-c()</a:t>
            </a:r>
          </a:p>
          <a:p>
            <a:r>
              <a:rPr lang="en-US" dirty="0"/>
              <a:t>rank&lt;-c(rep(20,length(group)))</a:t>
            </a:r>
          </a:p>
          <a:p>
            <a:r>
              <a:rPr lang="en-US" dirty="0"/>
              <a:t>for (</a:t>
            </a:r>
            <a:r>
              <a:rPr lang="en-US" dirty="0" err="1"/>
              <a:t>i</a:t>
            </a:r>
            <a:r>
              <a:rPr lang="en-US" dirty="0"/>
              <a:t> in 1:length(group)){</a:t>
            </a:r>
          </a:p>
          <a:p>
            <a:r>
              <a:rPr lang="en-US" dirty="0"/>
              <a:t>  subset=</a:t>
            </a:r>
            <a:r>
              <a:rPr lang="en-US" dirty="0" err="1"/>
              <a:t>gsi</a:t>
            </a:r>
            <a:r>
              <a:rPr lang="en-US" dirty="0"/>
              <a:t>[which(</a:t>
            </a:r>
            <a:r>
              <a:rPr lang="en-US" dirty="0" err="1"/>
              <a:t>gsi$group</a:t>
            </a:r>
            <a:r>
              <a:rPr lang="en-US" dirty="0"/>
              <a:t>==group[</a:t>
            </a:r>
            <a:r>
              <a:rPr lang="en-US" dirty="0" err="1"/>
              <a:t>i</a:t>
            </a:r>
            <a:r>
              <a:rPr lang="en-US" dirty="0"/>
              <a:t>]),]</a:t>
            </a:r>
          </a:p>
          <a:p>
            <a:r>
              <a:rPr lang="en-US" dirty="0"/>
              <a:t>  subset=subset[order(subset[,3],decreasing=T)[1:rank[</a:t>
            </a:r>
            <a:r>
              <a:rPr lang="en-US" dirty="0" err="1"/>
              <a:t>i</a:t>
            </a:r>
            <a:r>
              <a:rPr lang="en-US" dirty="0"/>
              <a:t>]],]</a:t>
            </a:r>
          </a:p>
          <a:p>
            <a:r>
              <a:rPr lang="en-US" dirty="0"/>
              <a:t>  </a:t>
            </a:r>
            <a:r>
              <a:rPr lang="en-US" dirty="0" err="1"/>
              <a:t>rlt</a:t>
            </a:r>
            <a:r>
              <a:rPr lang="en-US" dirty="0"/>
              <a:t>&lt;-</a:t>
            </a:r>
            <a:r>
              <a:rPr lang="en-US" dirty="0" err="1"/>
              <a:t>rbind</a:t>
            </a:r>
            <a:r>
              <a:rPr lang="en-US" dirty="0"/>
              <a:t>(</a:t>
            </a:r>
            <a:r>
              <a:rPr lang="en-US" dirty="0" err="1"/>
              <a:t>rlt,subset</a:t>
            </a:r>
            <a:r>
              <a:rPr lang="en-US" dirty="0"/>
              <a:t>)</a:t>
            </a:r>
          </a:p>
          <a:p>
            <a:r>
              <a:rPr lang="en-US" dirty="0"/>
              <a:t>}</a:t>
            </a:r>
          </a:p>
          <a:p>
            <a:endParaRPr lang="en-US" dirty="0"/>
          </a:p>
          <a:p>
            <a:r>
              <a:rPr lang="en-US" dirty="0"/>
              <a:t># prepare signatures for QR</a:t>
            </a:r>
          </a:p>
          <a:p>
            <a:r>
              <a:rPr lang="en-US" dirty="0" err="1"/>
              <a:t>signaturesQR</a:t>
            </a:r>
            <a:r>
              <a:rPr lang="en-US" dirty="0"/>
              <a:t>&lt;-</a:t>
            </a:r>
            <a:r>
              <a:rPr lang="en-US" dirty="0" err="1"/>
              <a:t>AverageWithGroup</a:t>
            </a:r>
            <a:r>
              <a:rPr lang="en-US" dirty="0"/>
              <a:t>(signatures)  # QR</a:t>
            </a:r>
          </a:p>
          <a:p>
            <a:r>
              <a:rPr lang="en-US" dirty="0"/>
              <a:t># prepare signatures for </a:t>
            </a:r>
            <a:r>
              <a:rPr lang="en-US" dirty="0" err="1"/>
              <a:t>cibersort</a:t>
            </a:r>
            <a:endParaRPr lang="en-US" dirty="0"/>
          </a:p>
          <a:p>
            <a:r>
              <a:rPr lang="en-US" dirty="0" err="1"/>
              <a:t>signaturesCS</a:t>
            </a:r>
            <a:r>
              <a:rPr lang="en-US" dirty="0"/>
              <a:t>&lt;-(signatures)  # QR</a:t>
            </a:r>
          </a:p>
          <a:p>
            <a:endParaRPr lang="en-US" dirty="0"/>
          </a:p>
          <a:p>
            <a:r>
              <a:rPr lang="en-US" dirty="0"/>
              <a:t># Simulation mixture for 2 </a:t>
            </a:r>
            <a:r>
              <a:rPr lang="en-US" dirty="0" err="1"/>
              <a:t>componment</a:t>
            </a:r>
            <a:endParaRPr lang="en-US" dirty="0"/>
          </a:p>
          <a:p>
            <a:r>
              <a:rPr lang="en-US" dirty="0" err="1"/>
              <a:t>VirtualMatrix</a:t>
            </a:r>
            <a:r>
              <a:rPr lang="en-US" dirty="0"/>
              <a:t>&lt;-c()</a:t>
            </a:r>
          </a:p>
          <a:p>
            <a:r>
              <a:rPr lang="en-US" dirty="0"/>
              <a:t>for(F1 in </a:t>
            </a:r>
            <a:r>
              <a:rPr lang="en-US" dirty="0" err="1"/>
              <a:t>seq</a:t>
            </a:r>
            <a:r>
              <a:rPr lang="en-US" dirty="0"/>
              <a:t>(0,1,by=0.05)){</a:t>
            </a:r>
          </a:p>
          <a:p>
            <a:r>
              <a:rPr lang="en-US" dirty="0"/>
              <a:t>  </a:t>
            </a:r>
            <a:r>
              <a:rPr lang="en-US" dirty="0" err="1"/>
              <a:t>VirtualSample</a:t>
            </a:r>
            <a:r>
              <a:rPr lang="en-US" dirty="0"/>
              <a:t>&lt;-F1*(</a:t>
            </a:r>
            <a:r>
              <a:rPr lang="en-US" dirty="0" err="1"/>
              <a:t>signaturesQR</a:t>
            </a:r>
            <a:r>
              <a:rPr lang="en-US" dirty="0"/>
              <a:t>[,grep("CCT",</a:t>
            </a:r>
            <a:r>
              <a:rPr lang="en-US" dirty="0" err="1"/>
              <a:t>colnames</a:t>
            </a:r>
            <a:r>
              <a:rPr lang="en-US" dirty="0"/>
              <a:t>(</a:t>
            </a:r>
            <a:r>
              <a:rPr lang="en-US" dirty="0" err="1"/>
              <a:t>signaturesQR</a:t>
            </a:r>
            <a:r>
              <a:rPr lang="en-US" dirty="0"/>
              <a:t>))])+(1-F1)*(</a:t>
            </a:r>
            <a:r>
              <a:rPr lang="en-US" dirty="0" err="1"/>
              <a:t>signaturesQR</a:t>
            </a:r>
            <a:r>
              <a:rPr lang="en-US" dirty="0"/>
              <a:t>[,grep("WB",</a:t>
            </a:r>
            <a:r>
              <a:rPr lang="en-US" dirty="0" err="1"/>
              <a:t>colnames</a:t>
            </a:r>
            <a:r>
              <a:rPr lang="en-US" dirty="0"/>
              <a:t>(</a:t>
            </a:r>
            <a:r>
              <a:rPr lang="en-US" dirty="0" err="1"/>
              <a:t>signaturesQR</a:t>
            </a:r>
            <a:r>
              <a:rPr lang="en-US" dirty="0"/>
              <a:t>))])</a:t>
            </a:r>
          </a:p>
          <a:p>
            <a:r>
              <a:rPr lang="en-US" dirty="0"/>
              <a:t>  </a:t>
            </a:r>
            <a:r>
              <a:rPr lang="en-US" dirty="0" err="1"/>
              <a:t>VirtualMatrix</a:t>
            </a:r>
            <a:r>
              <a:rPr lang="en-US" dirty="0"/>
              <a:t>&lt;-</a:t>
            </a:r>
            <a:r>
              <a:rPr lang="en-US" dirty="0" err="1"/>
              <a:t>cbind</a:t>
            </a:r>
            <a:r>
              <a:rPr lang="en-US" dirty="0"/>
              <a:t>(</a:t>
            </a:r>
            <a:r>
              <a:rPr lang="en-US" dirty="0" err="1"/>
              <a:t>VirtualMatrix,VirtualSample</a:t>
            </a:r>
            <a:r>
              <a:rPr lang="en-US" dirty="0"/>
              <a:t>)</a:t>
            </a:r>
          </a:p>
          <a:p>
            <a:r>
              <a:rPr lang="en-US" dirty="0"/>
              <a:t>}</a:t>
            </a:r>
          </a:p>
          <a:p>
            <a:r>
              <a:rPr lang="en-US" dirty="0" err="1"/>
              <a:t>VirtualMatrix</a:t>
            </a:r>
            <a:r>
              <a:rPr lang="en-US" dirty="0"/>
              <a:t>&lt;-</a:t>
            </a:r>
            <a:r>
              <a:rPr lang="en-US" dirty="0" err="1"/>
              <a:t>data.frame</a:t>
            </a:r>
            <a:r>
              <a:rPr lang="en-US" dirty="0"/>
              <a:t>(</a:t>
            </a:r>
            <a:r>
              <a:rPr lang="en-US" dirty="0" err="1"/>
              <a:t>VirtualMatrix</a:t>
            </a:r>
            <a:r>
              <a:rPr lang="en-US" dirty="0"/>
              <a:t>)</a:t>
            </a:r>
          </a:p>
          <a:p>
            <a:r>
              <a:rPr lang="en-US" dirty="0" err="1"/>
              <a:t>colnames</a:t>
            </a:r>
            <a:r>
              <a:rPr lang="en-US" dirty="0"/>
              <a:t>(</a:t>
            </a:r>
            <a:r>
              <a:rPr lang="en-US" dirty="0" err="1"/>
              <a:t>VirtualMatrix</a:t>
            </a:r>
            <a:r>
              <a:rPr lang="en-US" dirty="0"/>
              <a:t>)=paste("VM",</a:t>
            </a:r>
            <a:r>
              <a:rPr lang="en-US" dirty="0" err="1"/>
              <a:t>seq</a:t>
            </a:r>
            <a:r>
              <a:rPr lang="en-US" dirty="0"/>
              <a:t>(0,1,by=0.05),</a:t>
            </a:r>
            <a:r>
              <a:rPr lang="en-US" dirty="0" err="1"/>
              <a:t>sep</a:t>
            </a:r>
            <a:r>
              <a:rPr lang="en-US" dirty="0"/>
              <a:t>="")</a:t>
            </a:r>
          </a:p>
          <a:p>
            <a:r>
              <a:rPr lang="en-US" dirty="0"/>
              <a:t>dim(</a:t>
            </a:r>
            <a:r>
              <a:rPr lang="en-US" dirty="0" err="1"/>
              <a:t>VirtualMatrix</a:t>
            </a:r>
            <a:r>
              <a:rPr lang="en-US" dirty="0"/>
              <a:t>)</a:t>
            </a:r>
          </a:p>
          <a:p>
            <a:endParaRPr lang="en-US" dirty="0"/>
          </a:p>
          <a:p>
            <a:r>
              <a:rPr lang="en-US" dirty="0" err="1"/>
              <a:t>DeconData</a:t>
            </a:r>
            <a:r>
              <a:rPr lang="en-US" dirty="0"/>
              <a:t>&lt;-</a:t>
            </a:r>
            <a:r>
              <a:rPr lang="en-US" dirty="0" err="1"/>
              <a:t>data.frame</a:t>
            </a:r>
            <a:r>
              <a:rPr lang="en-US" dirty="0"/>
              <a:t>(</a:t>
            </a:r>
            <a:r>
              <a:rPr lang="en-US" dirty="0" err="1"/>
              <a:t>VirtualMatrix,signaturesQR</a:t>
            </a:r>
            <a:r>
              <a:rPr lang="en-US" dirty="0"/>
              <a:t>)</a:t>
            </a:r>
          </a:p>
          <a:p>
            <a:r>
              <a:rPr lang="en-US" dirty="0" err="1"/>
              <a:t>VirtualMatrix</a:t>
            </a:r>
            <a:r>
              <a:rPr lang="en-US" dirty="0"/>
              <a:t>=</a:t>
            </a:r>
            <a:r>
              <a:rPr lang="en-US" dirty="0" err="1"/>
              <a:t>data.frame</a:t>
            </a:r>
            <a:r>
              <a:rPr lang="en-US" dirty="0"/>
              <a:t>(</a:t>
            </a:r>
            <a:r>
              <a:rPr lang="en-US" dirty="0" err="1"/>
              <a:t>DeconData</a:t>
            </a:r>
            <a:r>
              <a:rPr lang="en-US" dirty="0"/>
              <a:t>[,grep("VM",</a:t>
            </a:r>
            <a:r>
              <a:rPr lang="en-US" dirty="0" err="1"/>
              <a:t>colnames</a:t>
            </a:r>
            <a:r>
              <a:rPr lang="en-US" dirty="0"/>
              <a:t>(</a:t>
            </a:r>
            <a:r>
              <a:rPr lang="en-US" dirty="0" err="1"/>
              <a:t>DeconData</a:t>
            </a:r>
            <a:r>
              <a:rPr lang="en-US" dirty="0"/>
              <a:t>))])</a:t>
            </a:r>
          </a:p>
          <a:p>
            <a:r>
              <a:rPr lang="en-US" dirty="0"/>
              <a:t>Signatures=</a:t>
            </a:r>
            <a:r>
              <a:rPr lang="en-US" dirty="0" err="1"/>
              <a:t>data.frame</a:t>
            </a:r>
            <a:r>
              <a:rPr lang="en-US" dirty="0"/>
              <a:t>(</a:t>
            </a:r>
            <a:r>
              <a:rPr lang="en-US" dirty="0" err="1"/>
              <a:t>DeconData</a:t>
            </a:r>
            <a:r>
              <a:rPr lang="en-US" dirty="0"/>
              <a:t>[,-grep("VM",</a:t>
            </a:r>
            <a:r>
              <a:rPr lang="en-US" dirty="0" err="1"/>
              <a:t>colnames</a:t>
            </a:r>
            <a:r>
              <a:rPr lang="en-US" dirty="0"/>
              <a:t>(</a:t>
            </a:r>
            <a:r>
              <a:rPr lang="en-US" dirty="0" err="1"/>
              <a:t>DeconData</a:t>
            </a:r>
            <a:r>
              <a:rPr lang="en-US" dirty="0"/>
              <a:t>))])</a:t>
            </a:r>
          </a:p>
          <a:p>
            <a:endParaRPr lang="en-US" dirty="0"/>
          </a:p>
          <a:p>
            <a:r>
              <a:rPr lang="en-US" dirty="0"/>
              <a:t>library("car")</a:t>
            </a:r>
          </a:p>
          <a:p>
            <a:r>
              <a:rPr lang="en-US" dirty="0"/>
              <a:t>library("</a:t>
            </a:r>
            <a:r>
              <a:rPr lang="en-US" dirty="0" err="1"/>
              <a:t>DeconRNASeq</a:t>
            </a:r>
            <a:r>
              <a:rPr lang="en-US" dirty="0"/>
              <a:t>")</a:t>
            </a:r>
          </a:p>
          <a:p>
            <a:r>
              <a:rPr lang="en-US" dirty="0"/>
              <a:t>plot(density(</a:t>
            </a:r>
            <a:r>
              <a:rPr lang="en-US" dirty="0" err="1"/>
              <a:t>as.numeric</a:t>
            </a:r>
            <a:r>
              <a:rPr lang="en-US" dirty="0"/>
              <a:t>(</a:t>
            </a:r>
            <a:r>
              <a:rPr lang="en-US" dirty="0" err="1"/>
              <a:t>unlist</a:t>
            </a:r>
            <a:r>
              <a:rPr lang="en-US" dirty="0"/>
              <a:t>(</a:t>
            </a:r>
            <a:r>
              <a:rPr lang="en-US" dirty="0" err="1"/>
              <a:t>VirtualMatrix</a:t>
            </a:r>
            <a:r>
              <a:rPr lang="en-US" dirty="0"/>
              <a:t>))))</a:t>
            </a:r>
          </a:p>
          <a:p>
            <a:r>
              <a:rPr lang="en-US" dirty="0"/>
              <a:t>plot(density(</a:t>
            </a:r>
            <a:r>
              <a:rPr lang="en-US" dirty="0" err="1"/>
              <a:t>as.numeric</a:t>
            </a:r>
            <a:r>
              <a:rPr lang="en-US" dirty="0"/>
              <a:t>(</a:t>
            </a:r>
            <a:r>
              <a:rPr lang="en-US" dirty="0" err="1"/>
              <a:t>unlist</a:t>
            </a:r>
            <a:r>
              <a:rPr lang="en-US" dirty="0"/>
              <a:t>(logit(</a:t>
            </a:r>
            <a:r>
              <a:rPr lang="en-US" dirty="0" err="1"/>
              <a:t>VirtualMatrix</a:t>
            </a:r>
            <a:r>
              <a:rPr lang="en-US" dirty="0"/>
              <a:t>)))))</a:t>
            </a:r>
          </a:p>
          <a:p>
            <a:endParaRPr lang="en-US" dirty="0"/>
          </a:p>
          <a:p>
            <a:r>
              <a:rPr lang="en-US" dirty="0" err="1"/>
              <a:t>VirtualMatrix</a:t>
            </a:r>
            <a:r>
              <a:rPr lang="en-US" dirty="0"/>
              <a:t>=logit(</a:t>
            </a:r>
            <a:r>
              <a:rPr lang="en-US" dirty="0" err="1"/>
              <a:t>VirtualMatrix</a:t>
            </a:r>
            <a:r>
              <a:rPr lang="en-US" dirty="0"/>
              <a:t>)</a:t>
            </a:r>
          </a:p>
          <a:p>
            <a:r>
              <a:rPr lang="en-US" dirty="0"/>
              <a:t>Signatures=logit(Signatures)</a:t>
            </a:r>
          </a:p>
          <a:p>
            <a:r>
              <a:rPr lang="en-US" dirty="0" err="1"/>
              <a:t>Rlt</a:t>
            </a:r>
            <a:r>
              <a:rPr lang="en-US" dirty="0"/>
              <a:t>&lt;-</a:t>
            </a:r>
            <a:r>
              <a:rPr lang="en-US" dirty="0" err="1"/>
              <a:t>DeconRNASeq</a:t>
            </a:r>
            <a:r>
              <a:rPr lang="en-US" dirty="0"/>
              <a:t>(</a:t>
            </a:r>
            <a:r>
              <a:rPr lang="en-US" dirty="0" err="1"/>
              <a:t>VirtualMatrix</a:t>
            </a:r>
            <a:r>
              <a:rPr lang="en-US" dirty="0"/>
              <a:t>, </a:t>
            </a:r>
            <a:r>
              <a:rPr lang="en-US" dirty="0" err="1"/>
              <a:t>Signatures,checksig</a:t>
            </a:r>
            <a:r>
              <a:rPr lang="en-US" dirty="0"/>
              <a:t>=</a:t>
            </a:r>
            <a:r>
              <a:rPr lang="en-US" dirty="0" err="1"/>
              <a:t>FALSE,known.prop</a:t>
            </a:r>
            <a:r>
              <a:rPr lang="en-US" dirty="0"/>
              <a:t> = F, </a:t>
            </a:r>
            <a:r>
              <a:rPr lang="en-US" dirty="0" err="1"/>
              <a:t>use.scale</a:t>
            </a:r>
            <a:r>
              <a:rPr lang="en-US" dirty="0"/>
              <a:t> = TRUE, fig = TRUE)</a:t>
            </a:r>
          </a:p>
          <a:p>
            <a:r>
              <a:rPr lang="en-US" dirty="0" err="1"/>
              <a:t>rlt</a:t>
            </a:r>
            <a:r>
              <a:rPr lang="en-US" dirty="0"/>
              <a:t>&lt;-</a:t>
            </a:r>
            <a:r>
              <a:rPr lang="en-US" dirty="0" err="1"/>
              <a:t>Rlt$out.all</a:t>
            </a:r>
            <a:endParaRPr lang="en-US" dirty="0"/>
          </a:p>
          <a:p>
            <a:r>
              <a:rPr lang="en-US" dirty="0"/>
              <a:t>output&lt;-</a:t>
            </a:r>
            <a:r>
              <a:rPr lang="en-US" dirty="0" err="1"/>
              <a:t>data.frame</a:t>
            </a:r>
            <a:r>
              <a:rPr lang="en-US" dirty="0"/>
              <a:t>(</a:t>
            </a:r>
            <a:r>
              <a:rPr lang="en-US" dirty="0" err="1"/>
              <a:t>CCTInput</a:t>
            </a:r>
            <a:r>
              <a:rPr lang="en-US" dirty="0"/>
              <a:t>=</a:t>
            </a:r>
            <a:r>
              <a:rPr lang="en-US" dirty="0" err="1"/>
              <a:t>seq</a:t>
            </a:r>
            <a:r>
              <a:rPr lang="en-US" dirty="0"/>
              <a:t>(0,1,by=0.05),</a:t>
            </a:r>
            <a:r>
              <a:rPr lang="en-US" dirty="0" err="1"/>
              <a:t>rlt</a:t>
            </a:r>
            <a:r>
              <a:rPr lang="en-US" dirty="0"/>
              <a:t>)</a:t>
            </a:r>
          </a:p>
          <a:p>
            <a:r>
              <a:rPr lang="en-US" dirty="0"/>
              <a:t>plot(output[,1],output[,3])</a:t>
            </a:r>
          </a:p>
          <a:p>
            <a:r>
              <a:rPr lang="en-US" dirty="0"/>
              <a:t>lines(x = c(0,1), y = c(0,1))</a:t>
            </a:r>
          </a:p>
          <a:p>
            <a:r>
              <a:rPr lang="en-US" dirty="0"/>
              <a:t>plot(output[,1],output[,3]-output[,1],</a:t>
            </a:r>
            <a:r>
              <a:rPr lang="en-US" dirty="0" err="1"/>
              <a:t>xlab</a:t>
            </a:r>
            <a:r>
              <a:rPr lang="en-US" dirty="0"/>
              <a:t>="Simulated contribution (%)",</a:t>
            </a:r>
            <a:r>
              <a:rPr lang="en-US" dirty="0" err="1"/>
              <a:t>ylab</a:t>
            </a:r>
            <a:r>
              <a:rPr lang="en-US" dirty="0"/>
              <a:t>="Prediction error (%)",</a:t>
            </a:r>
            <a:r>
              <a:rPr lang="en-US" dirty="0" err="1"/>
              <a:t>pch</a:t>
            </a:r>
            <a:r>
              <a:rPr lang="en-US" dirty="0"/>
              <a:t>=19,cex=2,col="blue",</a:t>
            </a:r>
            <a:r>
              <a:rPr lang="en-US" dirty="0" err="1"/>
              <a:t>lty</a:t>
            </a:r>
            <a:r>
              <a:rPr lang="en-US" dirty="0"/>
              <a:t>=2)</a:t>
            </a:r>
          </a:p>
          <a:p>
            <a:endParaRPr lang="en-US" dirty="0"/>
          </a:p>
          <a:p>
            <a:endParaRPr lang="en-US" dirty="0"/>
          </a:p>
          <a:p>
            <a:endParaRPr lang="en-US" dirty="0"/>
          </a:p>
          <a:p>
            <a:endParaRPr lang="en-US" dirty="0"/>
          </a:p>
          <a:p>
            <a:r>
              <a:rPr lang="en-US" dirty="0"/>
              <a:t># Figure </a:t>
            </a:r>
            <a:r>
              <a:rPr lang="en-US" dirty="0" err="1"/>
              <a:t>parepartion</a:t>
            </a:r>
            <a:endParaRPr lang="en-US" dirty="0"/>
          </a:p>
          <a:p>
            <a:r>
              <a:rPr lang="en-US" dirty="0"/>
              <a:t>library("ggplot2")</a:t>
            </a:r>
          </a:p>
          <a:p>
            <a:r>
              <a:rPr lang="en-US" dirty="0"/>
              <a:t>Fig&lt;-</a:t>
            </a:r>
            <a:r>
              <a:rPr lang="en-US" dirty="0" err="1"/>
              <a:t>data.frame</a:t>
            </a:r>
            <a:r>
              <a:rPr lang="en-US" dirty="0"/>
              <a:t>(</a:t>
            </a:r>
            <a:r>
              <a:rPr lang="en-US" dirty="0" err="1"/>
              <a:t>seq</a:t>
            </a:r>
            <a:r>
              <a:rPr lang="en-US" dirty="0"/>
              <a:t>(0,1,by=0.05),</a:t>
            </a:r>
            <a:r>
              <a:rPr lang="en-US" dirty="0" err="1"/>
              <a:t>Rlt$out.all</a:t>
            </a:r>
            <a:r>
              <a:rPr lang="en-US" dirty="0"/>
              <a:t>[,grep("CCT",</a:t>
            </a:r>
            <a:r>
              <a:rPr lang="en-US" dirty="0" err="1"/>
              <a:t>colnames</a:t>
            </a:r>
            <a:r>
              <a:rPr lang="en-US" dirty="0"/>
              <a:t>(</a:t>
            </a:r>
            <a:r>
              <a:rPr lang="en-US" dirty="0" err="1"/>
              <a:t>Rlt$out.all</a:t>
            </a:r>
            <a:r>
              <a:rPr lang="en-US" dirty="0"/>
              <a:t>))],</a:t>
            </a:r>
            <a:r>
              <a:rPr lang="en-US" dirty="0" err="1"/>
              <a:t>Rlt$out.all</a:t>
            </a:r>
            <a:r>
              <a:rPr lang="en-US" dirty="0"/>
              <a:t>[,grep("WB",</a:t>
            </a:r>
            <a:r>
              <a:rPr lang="en-US" dirty="0" err="1"/>
              <a:t>colnames</a:t>
            </a:r>
            <a:r>
              <a:rPr lang="en-US" dirty="0"/>
              <a:t>(</a:t>
            </a:r>
            <a:r>
              <a:rPr lang="en-US" dirty="0" err="1"/>
              <a:t>Rlt$out.all</a:t>
            </a:r>
            <a:r>
              <a:rPr lang="en-US" dirty="0"/>
              <a:t>))])</a:t>
            </a:r>
          </a:p>
          <a:p>
            <a:r>
              <a:rPr lang="en-US" dirty="0" err="1"/>
              <a:t>colnames</a:t>
            </a:r>
            <a:r>
              <a:rPr lang="en-US" dirty="0"/>
              <a:t>(Fig)&lt;-c("</a:t>
            </a:r>
            <a:r>
              <a:rPr lang="en-US" dirty="0" err="1"/>
              <a:t>Simulated","CCT","WB</a:t>
            </a:r>
            <a:r>
              <a:rPr lang="en-US" dirty="0"/>
              <a:t>")</a:t>
            </a:r>
          </a:p>
          <a:p>
            <a:r>
              <a:rPr lang="en-US" dirty="0"/>
              <a:t>Fig&lt;-100*Fig</a:t>
            </a:r>
          </a:p>
          <a:p>
            <a:r>
              <a:rPr lang="en-US" dirty="0"/>
              <a:t>c &lt;- </a:t>
            </a:r>
            <a:r>
              <a:rPr lang="en-US" dirty="0" err="1"/>
              <a:t>ggplot</a:t>
            </a:r>
            <a:r>
              <a:rPr lang="en-US" dirty="0"/>
              <a:t>(Fig, </a:t>
            </a:r>
            <a:r>
              <a:rPr lang="en-US" dirty="0" err="1"/>
              <a:t>aes</a:t>
            </a:r>
            <a:r>
              <a:rPr lang="en-US" dirty="0"/>
              <a:t>(</a:t>
            </a:r>
            <a:r>
              <a:rPr lang="en-US" dirty="0" err="1"/>
              <a:t>Simulated,CCT</a:t>
            </a:r>
            <a:r>
              <a:rPr lang="en-US" dirty="0"/>
              <a:t>))</a:t>
            </a:r>
          </a:p>
          <a:p>
            <a:r>
              <a:rPr lang="en-US" dirty="0"/>
              <a:t>c &lt;- c + </a:t>
            </a:r>
            <a:r>
              <a:rPr lang="en-US" dirty="0" err="1"/>
              <a:t>xlab</a:t>
            </a:r>
            <a:r>
              <a:rPr lang="en-US" dirty="0"/>
              <a:t>("Simulated contribution (%)")+</a:t>
            </a:r>
            <a:r>
              <a:rPr lang="en-US" dirty="0" err="1"/>
              <a:t>ylab</a:t>
            </a:r>
            <a:r>
              <a:rPr lang="en-US" dirty="0"/>
              <a:t>("Predicted contribution (%)")</a:t>
            </a:r>
          </a:p>
          <a:p>
            <a:r>
              <a:rPr lang="en-US" dirty="0"/>
              <a:t>c &lt;- c + </a:t>
            </a:r>
            <a:r>
              <a:rPr lang="en-US" dirty="0" err="1"/>
              <a:t>stat_smooth</a:t>
            </a:r>
            <a:r>
              <a:rPr lang="en-US" dirty="0"/>
              <a:t>(se = </a:t>
            </a:r>
            <a:r>
              <a:rPr lang="en-US" dirty="0" err="1"/>
              <a:t>TRUE,n</a:t>
            </a:r>
            <a:r>
              <a:rPr lang="en-US" dirty="0"/>
              <a:t>=10,size=1.5) + </a:t>
            </a:r>
            <a:r>
              <a:rPr lang="en-US" dirty="0" err="1"/>
              <a:t>geom_point</a:t>
            </a:r>
            <a:r>
              <a:rPr lang="en-US" dirty="0"/>
              <a:t>(size=3)</a:t>
            </a:r>
          </a:p>
          <a:p>
            <a:r>
              <a:rPr lang="en-US" dirty="0"/>
              <a:t>c &lt;- c + </a:t>
            </a:r>
            <a:r>
              <a:rPr lang="en-US" dirty="0" err="1"/>
              <a:t>stat_smooth</a:t>
            </a:r>
            <a:r>
              <a:rPr lang="en-US" dirty="0"/>
              <a:t>(se = </a:t>
            </a:r>
            <a:r>
              <a:rPr lang="en-US" dirty="0" err="1"/>
              <a:t>TRUE,n</a:t>
            </a:r>
            <a:r>
              <a:rPr lang="en-US" dirty="0"/>
              <a:t>=10,size=1.5) + </a:t>
            </a:r>
            <a:r>
              <a:rPr lang="en-US" dirty="0" err="1"/>
              <a:t>geom_point</a:t>
            </a:r>
            <a:r>
              <a:rPr lang="en-US" dirty="0"/>
              <a:t>(size=3)</a:t>
            </a:r>
          </a:p>
          <a:p>
            <a:r>
              <a:rPr lang="en-US" dirty="0"/>
              <a:t>c &lt;- c + </a:t>
            </a:r>
            <a:r>
              <a:rPr lang="en-US" dirty="0" err="1"/>
              <a:t>theme_bw</a:t>
            </a:r>
            <a:r>
              <a:rPr lang="en-US" dirty="0"/>
              <a:t>()</a:t>
            </a:r>
          </a:p>
          <a:p>
            <a:r>
              <a:rPr lang="en-US" dirty="0"/>
              <a:t>c &lt;- c + theme(</a:t>
            </a:r>
            <a:r>
              <a:rPr lang="en-US" dirty="0" err="1"/>
              <a:t>axis.text</a:t>
            </a:r>
            <a:r>
              <a:rPr lang="en-US" dirty="0"/>
              <a:t>=</a:t>
            </a:r>
            <a:r>
              <a:rPr lang="en-US" dirty="0" err="1"/>
              <a:t>element_text</a:t>
            </a:r>
            <a:r>
              <a:rPr lang="en-US" dirty="0"/>
              <a:t>(size=10), </a:t>
            </a:r>
            <a:r>
              <a:rPr lang="en-US" dirty="0" err="1"/>
              <a:t>axis.title</a:t>
            </a:r>
            <a:r>
              <a:rPr lang="en-US" dirty="0"/>
              <a:t>=</a:t>
            </a:r>
            <a:r>
              <a:rPr lang="en-US" dirty="0" err="1"/>
              <a:t>element_text</a:t>
            </a:r>
            <a:r>
              <a:rPr lang="en-US" dirty="0"/>
              <a:t>(size=14,face="bold"))</a:t>
            </a:r>
          </a:p>
          <a:p>
            <a:r>
              <a:rPr lang="en-US" dirty="0"/>
              <a:t>print(c)</a:t>
            </a:r>
          </a:p>
          <a:p>
            <a:r>
              <a:rPr lang="en-US" dirty="0" err="1"/>
              <a:t>ggsave</a:t>
            </a:r>
            <a:r>
              <a:rPr lang="en-US" dirty="0"/>
              <a:t>(</a:t>
            </a:r>
            <a:r>
              <a:rPr lang="en-US" dirty="0" err="1"/>
              <a:t>c,file</a:t>
            </a:r>
            <a:r>
              <a:rPr lang="en-US" dirty="0"/>
              <a:t>="coloncancer-deconvolution.simultaion-2.pdf")</a:t>
            </a:r>
          </a:p>
          <a:p>
            <a:r>
              <a:rPr lang="en-US" dirty="0" err="1"/>
              <a:t>abline</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77</a:t>
            </a:fld>
            <a:endParaRPr lang="en-US"/>
          </a:p>
        </p:txBody>
      </p:sp>
    </p:spTree>
    <p:extLst>
      <p:ext uri="{BB962C8B-B14F-4D97-AF65-F5344CB8AC3E}">
        <p14:creationId xmlns:p14="http://schemas.microsoft.com/office/powerpoint/2010/main" val="2112991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disequilibrium</a:t>
            </a:r>
          </a:p>
        </p:txBody>
      </p:sp>
      <p:sp>
        <p:nvSpPr>
          <p:cNvPr id="4" name="Slide Number Placeholder 3"/>
          <p:cNvSpPr>
            <a:spLocks noGrp="1"/>
          </p:cNvSpPr>
          <p:nvPr>
            <p:ph type="sldNum" sz="quarter" idx="10"/>
          </p:nvPr>
        </p:nvSpPr>
        <p:spPr/>
        <p:txBody>
          <a:bodyPr/>
          <a:lstStyle/>
          <a:p>
            <a:fld id="{111C78B4-F17D-4A73-979A-D04AB879902E}" type="slidenum">
              <a:rPr lang="en-US" smtClean="0"/>
              <a:t>4</a:t>
            </a:fld>
            <a:endParaRPr lang="en-US"/>
          </a:p>
        </p:txBody>
      </p:sp>
    </p:spTree>
    <p:extLst>
      <p:ext uri="{BB962C8B-B14F-4D97-AF65-F5344CB8AC3E}">
        <p14:creationId xmlns:p14="http://schemas.microsoft.com/office/powerpoint/2010/main" val="202703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5</a:t>
            </a:fld>
            <a:endParaRPr lang="en-US"/>
          </a:p>
        </p:txBody>
      </p:sp>
    </p:spTree>
    <p:extLst>
      <p:ext uri="{BB962C8B-B14F-4D97-AF65-F5344CB8AC3E}">
        <p14:creationId xmlns:p14="http://schemas.microsoft.com/office/powerpoint/2010/main" val="218169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6</a:t>
            </a:fld>
            <a:endParaRPr lang="en-US"/>
          </a:p>
        </p:txBody>
      </p:sp>
    </p:spTree>
    <p:extLst>
      <p:ext uri="{BB962C8B-B14F-4D97-AF65-F5344CB8AC3E}">
        <p14:creationId xmlns:p14="http://schemas.microsoft.com/office/powerpoint/2010/main" val="274764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7</a:t>
            </a:fld>
            <a:endParaRPr lang="en-US"/>
          </a:p>
        </p:txBody>
      </p:sp>
    </p:spTree>
    <p:extLst>
      <p:ext uri="{BB962C8B-B14F-4D97-AF65-F5344CB8AC3E}">
        <p14:creationId xmlns:p14="http://schemas.microsoft.com/office/powerpoint/2010/main" val="271584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9</a:t>
            </a:fld>
            <a:endParaRPr lang="en-US"/>
          </a:p>
        </p:txBody>
      </p:sp>
    </p:spTree>
    <p:extLst>
      <p:ext uri="{BB962C8B-B14F-4D97-AF65-F5344CB8AC3E}">
        <p14:creationId xmlns:p14="http://schemas.microsoft.com/office/powerpoint/2010/main" val="9151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10</a:t>
            </a:fld>
            <a:endParaRPr lang="en-US"/>
          </a:p>
        </p:txBody>
      </p:sp>
    </p:spTree>
    <p:extLst>
      <p:ext uri="{BB962C8B-B14F-4D97-AF65-F5344CB8AC3E}">
        <p14:creationId xmlns:p14="http://schemas.microsoft.com/office/powerpoint/2010/main" val="417422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12</a:t>
            </a:fld>
            <a:endParaRPr lang="en-US"/>
          </a:p>
        </p:txBody>
      </p:sp>
    </p:spTree>
    <p:extLst>
      <p:ext uri="{BB962C8B-B14F-4D97-AF65-F5344CB8AC3E}">
        <p14:creationId xmlns:p14="http://schemas.microsoft.com/office/powerpoint/2010/main" val="391118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fold change</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32</a:t>
            </a:fld>
            <a:endParaRPr lang="en-US"/>
          </a:p>
        </p:txBody>
      </p:sp>
    </p:spTree>
    <p:extLst>
      <p:ext uri="{BB962C8B-B14F-4D97-AF65-F5344CB8AC3E}">
        <p14:creationId xmlns:p14="http://schemas.microsoft.com/office/powerpoint/2010/main" val="331075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42772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64384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67973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11240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355798-0B1E-4F2E-A423-24A223C55C29}"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8241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355798-0B1E-4F2E-A423-24A223C55C29}"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68429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355798-0B1E-4F2E-A423-24A223C55C29}" type="datetimeFigureOut">
              <a:rPr lang="en-US" smtClean="0"/>
              <a:t>3/24/2017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71921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355798-0B1E-4F2E-A423-24A223C55C29}" type="datetimeFigureOut">
              <a:rPr lang="en-US" smtClean="0"/>
              <a:t>3/24/2017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49410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5798-0B1E-4F2E-A423-24A223C55C29}" type="datetimeFigureOut">
              <a:rPr lang="en-US" smtClean="0"/>
              <a:t>3/24/2017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44463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401477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16272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5798-0B1E-4F2E-A423-24A223C55C29}" type="datetimeFigureOut">
              <a:rPr lang="en-US" smtClean="0"/>
              <a:t>3/24/2017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26A63-F0A8-4871-9479-BF0E24E03E96}" type="slidenum">
              <a:rPr lang="en-US" smtClean="0"/>
              <a:t>‹#›</a:t>
            </a:fld>
            <a:endParaRPr lang="en-US"/>
          </a:p>
        </p:txBody>
      </p:sp>
    </p:spTree>
    <p:extLst>
      <p:ext uri="{BB962C8B-B14F-4D97-AF65-F5344CB8AC3E}">
        <p14:creationId xmlns:p14="http://schemas.microsoft.com/office/powerpoint/2010/main" val="1922288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Homeobox_protein_NANOG#cite_note-pmid12787504-1" TargetMode="Externa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en.wikipedia.org/wiki/Homeobox_protein_NANOG#cite_note-pmid12787505-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_ENREF_1"/><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genome-tech.ucsd.edu/LabNotes/index.php/Shicheng:Holger2012" TargetMode="External"/><Relationship Id="rId2" Type="http://schemas.openxmlformats.org/officeDocument/2006/relationships/hyperlink" Target="http://genome-tech.ucsd.edu/LabNotes/index.php/Shicheng:Ziller2013" TargetMode="External"/><Relationship Id="rId1" Type="http://schemas.openxmlformats.org/officeDocument/2006/relationships/slideLayout" Target="../slideLayouts/slideLayout7.xml"/><Relationship Id="rId6" Type="http://schemas.openxmlformats.org/officeDocument/2006/relationships/hyperlink" Target="http://genome-tech.ucsd.edu/LabNotes/index.php/Shicheng:DennisLo2015-PNAS" TargetMode="External"/><Relationship Id="rId5" Type="http://schemas.openxmlformats.org/officeDocument/2006/relationships/hyperlink" Target="http://genome-tech.ucsd.edu/LabNotes/index.php/Shicheng:Xliu2014GB" TargetMode="External"/><Relationship Id="rId4" Type="http://schemas.openxmlformats.org/officeDocument/2006/relationships/hyperlink" Target="http://genome-tech.ucsd.edu/LabNotes/index.php/Shicheng:Heyn2016"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959" y="1602584"/>
            <a:ext cx="8462075" cy="830997"/>
          </a:xfrm>
          <a:prstGeom prst="rect">
            <a:avLst/>
          </a:prstGeom>
        </p:spPr>
        <p:txBody>
          <a:bodyPr wrap="square">
            <a:spAutoFit/>
          </a:bodyPr>
          <a:lstStyle/>
          <a:p>
            <a:pPr algn="ctr"/>
            <a:r>
              <a:rPr lang="en-US" sz="2400" b="1" dirty="0">
                <a:solidFill>
                  <a:srgbClr val="000000"/>
                </a:solidFill>
              </a:rPr>
              <a:t>Deconvolution of epigenetic heterogeneity by tightly coupled </a:t>
            </a:r>
            <a:r>
              <a:rPr lang="en-US" sz="2400" b="1" dirty="0" err="1">
                <a:solidFill>
                  <a:srgbClr val="000000"/>
                </a:solidFill>
              </a:rPr>
              <a:t>CpG</a:t>
            </a:r>
            <a:r>
              <a:rPr lang="en-US" sz="2400" b="1" dirty="0">
                <a:solidFill>
                  <a:srgbClr val="000000"/>
                </a:solidFill>
              </a:rPr>
              <a:t> methylation</a:t>
            </a:r>
          </a:p>
        </p:txBody>
      </p:sp>
      <p:sp>
        <p:nvSpPr>
          <p:cNvPr id="2" name="TextBox 1"/>
          <p:cNvSpPr txBox="1"/>
          <p:nvPr/>
        </p:nvSpPr>
        <p:spPr>
          <a:xfrm>
            <a:off x="3120887" y="3343437"/>
            <a:ext cx="2768707" cy="646331"/>
          </a:xfrm>
          <a:prstGeom prst="rect">
            <a:avLst/>
          </a:prstGeom>
          <a:noFill/>
        </p:spPr>
        <p:txBody>
          <a:bodyPr wrap="none" rtlCol="0">
            <a:spAutoFit/>
          </a:bodyPr>
          <a:lstStyle/>
          <a:p>
            <a:r>
              <a:rPr lang="en-US" b="1" dirty="0"/>
              <a:t>Shicheng Guo @ Zhang Lab</a:t>
            </a:r>
          </a:p>
          <a:p>
            <a:endParaRPr lang="en-US" b="1" dirty="0"/>
          </a:p>
        </p:txBody>
      </p:sp>
      <p:sp>
        <p:nvSpPr>
          <p:cNvPr id="4" name="Rectangle 3"/>
          <p:cNvSpPr/>
          <p:nvPr/>
        </p:nvSpPr>
        <p:spPr>
          <a:xfrm>
            <a:off x="3632268" y="3989768"/>
            <a:ext cx="1479700" cy="369332"/>
          </a:xfrm>
          <a:prstGeom prst="rect">
            <a:avLst/>
          </a:prstGeom>
        </p:spPr>
        <p:txBody>
          <a:bodyPr wrap="none">
            <a:spAutoFit/>
          </a:bodyPr>
          <a:lstStyle/>
          <a:p>
            <a:r>
              <a:rPr lang="en-US" altLang="zh-CN" b="1" dirty="0"/>
              <a:t>March 7 2016</a:t>
            </a:r>
          </a:p>
        </p:txBody>
      </p:sp>
    </p:spTree>
    <p:extLst>
      <p:ext uri="{BB962C8B-B14F-4D97-AF65-F5344CB8AC3E}">
        <p14:creationId xmlns:p14="http://schemas.microsoft.com/office/powerpoint/2010/main" val="367592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57362" y="1584899"/>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1" y="1549158"/>
            <a:ext cx="2952054" cy="3518328"/>
          </a:xfrm>
          <a:prstGeom prst="rect">
            <a:avLst/>
          </a:prstGeom>
        </p:spPr>
      </p:pic>
      <p:sp>
        <p:nvSpPr>
          <p:cNvPr id="10" name="Rectangle 9"/>
          <p:cNvSpPr/>
          <p:nvPr/>
        </p:nvSpPr>
        <p:spPr>
          <a:xfrm>
            <a:off x="167507" y="378198"/>
            <a:ext cx="8889357" cy="612412"/>
          </a:xfrm>
          <a:prstGeom prst="rect">
            <a:avLst/>
          </a:prstGeom>
        </p:spPr>
        <p:txBody>
          <a:bodyPr wrap="square">
            <a:spAutoFit/>
          </a:bodyPr>
          <a:lstStyle/>
          <a:p>
            <a:pPr>
              <a:lnSpc>
                <a:spcPct val="200000"/>
              </a:lnSpc>
              <a:spcBef>
                <a:spcPts val="150"/>
              </a:spcBef>
            </a:pPr>
            <a:r>
              <a:rPr lang="en-US" sz="2000" b="1" i="1" dirty="0">
                <a:solidFill>
                  <a:srgbClr val="000000"/>
                </a:solidFill>
                <a:latin typeface="Arial" panose="020B0604020202020204" pitchFamily="34" charset="0"/>
                <a:ea typeface="宋体" panose="02010600030101010101" pitchFamily="2" charset="-122"/>
                <a:cs typeface="Arial" panose="020B0604020202020204" pitchFamily="34" charset="0"/>
              </a:rPr>
              <a:t>Tissue specific hyper-methylation MHB regions show tissue specificity</a:t>
            </a:r>
            <a:endParaRPr lang="en-US"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4" name="Rectangle 13"/>
          <p:cNvSpPr/>
          <p:nvPr/>
        </p:nvSpPr>
        <p:spPr>
          <a:xfrm>
            <a:off x="3817614" y="1664388"/>
            <a:ext cx="1940688"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Arial" panose="020B0604020202020204" pitchFamily="34" charset="0"/>
              </a:rPr>
              <a:t>AMS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5" name="Rectangle 14"/>
          <p:cNvSpPr/>
          <p:nvPr/>
        </p:nvSpPr>
        <p:spPr>
          <a:xfrm>
            <a:off x="6819428" y="1670207"/>
            <a:ext cx="1940688" cy="646331"/>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Arial" panose="020B0604020202020204" pitchFamily="34" charset="0"/>
              </a:rPr>
              <a:t>AMF</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9" name="Rectangle 18"/>
          <p:cNvSpPr/>
          <p:nvPr/>
        </p:nvSpPr>
        <p:spPr>
          <a:xfrm>
            <a:off x="124485" y="5702411"/>
            <a:ext cx="8714238" cy="646331"/>
          </a:xfrm>
          <a:prstGeom prst="rect">
            <a:avLst/>
          </a:prstGeom>
        </p:spPr>
        <p:txBody>
          <a:bodyPr wrap="square">
            <a:spAutoFit/>
          </a:bodyPr>
          <a:lstStyle/>
          <a:p>
            <a:pPr algn="ctr"/>
            <a:r>
              <a:rPr lang="en-US" b="1" dirty="0">
                <a:latin typeface="Arial" panose="020B0604020202020204" pitchFamily="34" charset="0"/>
                <a:ea typeface="Microsoft YaHei" panose="020B0503020204020204" pitchFamily="34" charset="-122"/>
                <a:cs typeface="Arial" panose="020B0604020202020204" pitchFamily="34" charset="0"/>
              </a:rPr>
              <a:t>MHL </a:t>
            </a:r>
            <a:r>
              <a:rPr lang="en-US" altLang="zh-CN" b="1" dirty="0">
                <a:latin typeface="Arial" panose="020B0604020202020204" pitchFamily="34" charset="0"/>
                <a:ea typeface="Microsoft YaHei" panose="020B0503020204020204" pitchFamily="34" charset="-122"/>
                <a:cs typeface="Arial" panose="020B0604020202020204" pitchFamily="34" charset="0"/>
              </a:rPr>
              <a:t>was a stronger characteristic which can be applied for plasma DNA tissue mapping  </a:t>
            </a:r>
            <a:endParaRPr 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23" name="Right Arrow 22"/>
          <p:cNvSpPr/>
          <p:nvPr/>
        </p:nvSpPr>
        <p:spPr>
          <a:xfrm>
            <a:off x="3140327" y="3157972"/>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3180546" y="2551475"/>
            <a:ext cx="697627"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7647</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3770662" y="3375045"/>
            <a:ext cx="1736373"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Data extracting</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9347" y="1544263"/>
            <a:ext cx="2955994" cy="3412537"/>
          </a:xfrm>
          <a:prstGeom prst="rect">
            <a:avLst/>
          </a:prstGeom>
        </p:spPr>
      </p:pic>
      <p:sp>
        <p:nvSpPr>
          <p:cNvPr id="27" name="Rectangle 26"/>
          <p:cNvSpPr/>
          <p:nvPr/>
        </p:nvSpPr>
        <p:spPr>
          <a:xfrm>
            <a:off x="1002205" y="1701860"/>
            <a:ext cx="1940688" cy="646331"/>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28" name="Rectangle 27"/>
          <p:cNvSpPr/>
          <p:nvPr/>
        </p:nvSpPr>
        <p:spPr>
          <a:xfrm>
            <a:off x="4068344" y="1626916"/>
            <a:ext cx="1940688" cy="646331"/>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Arial" panose="020B0604020202020204" pitchFamily="34" charset="0"/>
              </a:rPr>
              <a:t>MFs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4" name="Rectangle 3"/>
          <p:cNvSpPr/>
          <p:nvPr/>
        </p:nvSpPr>
        <p:spPr>
          <a:xfrm>
            <a:off x="497602" y="4965747"/>
            <a:ext cx="2490352" cy="512961"/>
          </a:xfrm>
          <a:prstGeom prst="rect">
            <a:avLst/>
          </a:prstGeom>
        </p:spPr>
        <p:txBody>
          <a:bodyPr wrap="square">
            <a:spAutoFit/>
          </a:bodyPr>
          <a:lstStyle/>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Tissue specific value: 0.89 (95%CI: 0.84-0.93)</a:t>
            </a:r>
          </a:p>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Background value:  0.29 (95%CI: 0.23-0.35)</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0.60</a:t>
            </a:r>
          </a:p>
        </p:txBody>
      </p:sp>
      <p:sp>
        <p:nvSpPr>
          <p:cNvPr id="21" name="Rectangle 20"/>
          <p:cNvSpPr/>
          <p:nvPr/>
        </p:nvSpPr>
        <p:spPr>
          <a:xfrm>
            <a:off x="3367010" y="4901510"/>
            <a:ext cx="2490352" cy="661720"/>
          </a:xfrm>
          <a:prstGeom prst="rect">
            <a:avLst/>
          </a:prstGeom>
        </p:spPr>
        <p:txBody>
          <a:bodyPr wrap="square">
            <a:spAutoFit/>
          </a:bodyPr>
          <a:lstStyle/>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Tissue specific value: 0.91(95%CI: 0.85-0.97)</a:t>
            </a:r>
          </a:p>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Background value: 0.40 (95%CI: 0.32-0.48)</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0.51</a:t>
            </a:r>
          </a:p>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 </a:t>
            </a:r>
          </a:p>
        </p:txBody>
      </p:sp>
      <p:sp>
        <p:nvSpPr>
          <p:cNvPr id="26" name="Rectangle 25"/>
          <p:cNvSpPr/>
          <p:nvPr/>
        </p:nvSpPr>
        <p:spPr>
          <a:xfrm>
            <a:off x="6186529" y="4930005"/>
            <a:ext cx="2490352" cy="661720"/>
          </a:xfrm>
          <a:prstGeom prst="rect">
            <a:avLst/>
          </a:prstGeom>
        </p:spPr>
        <p:txBody>
          <a:bodyPr wrap="square">
            <a:spAutoFit/>
          </a:bodyPr>
          <a:lstStyle/>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Tissue specific value: 0.64 (95</a:t>
            </a:r>
            <a:r>
              <a:rPr lang="en-US" altLang="zh-CN" sz="800" dirty="0">
                <a:latin typeface="Arial" panose="020B0604020202020204" pitchFamily="34" charset="0"/>
                <a:ea typeface="Microsoft YaHei" panose="020B0503020204020204" pitchFamily="34" charset="-122"/>
                <a:cs typeface="Arial" panose="020B0604020202020204" pitchFamily="34" charset="0"/>
              </a:rPr>
              <a:t>%</a:t>
            </a:r>
            <a:r>
              <a:rPr lang="en-US" sz="800" dirty="0">
                <a:latin typeface="Arial" panose="020B0604020202020204" pitchFamily="34" charset="0"/>
                <a:ea typeface="Microsoft YaHei" panose="020B0503020204020204" pitchFamily="34" charset="-122"/>
                <a:cs typeface="Arial" panose="020B0604020202020204" pitchFamily="34" charset="0"/>
              </a:rPr>
              <a:t>CI</a:t>
            </a:r>
            <a:r>
              <a:rPr lang="zh-CN" altLang="en-US" sz="800" dirty="0">
                <a:latin typeface="Arial" panose="020B0604020202020204" pitchFamily="34" charset="0"/>
                <a:ea typeface="Microsoft YaHei" panose="020B0503020204020204" pitchFamily="34" charset="-122"/>
                <a:cs typeface="Arial" panose="020B0604020202020204" pitchFamily="34" charset="0"/>
              </a:rPr>
              <a:t>：</a:t>
            </a:r>
            <a:r>
              <a:rPr lang="en-US" sz="800" dirty="0">
                <a:latin typeface="Arial" panose="020B0604020202020204" pitchFamily="34" charset="0"/>
                <a:ea typeface="Microsoft YaHei" panose="020B0503020204020204" pitchFamily="34" charset="-122"/>
                <a:cs typeface="Arial" panose="020B0604020202020204" pitchFamily="34" charset="0"/>
              </a:rPr>
              <a:t>0.55-0.73)</a:t>
            </a:r>
          </a:p>
          <a:p>
            <a:pPr>
              <a:spcBef>
                <a:spcPts val="150"/>
              </a:spcBef>
            </a:pPr>
            <a:r>
              <a:rPr lang="en-US" sz="800" dirty="0">
                <a:latin typeface="Arial" panose="020B0604020202020204" pitchFamily="34" charset="0"/>
                <a:ea typeface="Microsoft YaHei" panose="020B0503020204020204" pitchFamily="34" charset="-122"/>
                <a:cs typeface="Arial" panose="020B0604020202020204" pitchFamily="34" charset="0"/>
              </a:rPr>
              <a:t>Background value:  0.32(95</a:t>
            </a:r>
            <a:r>
              <a:rPr lang="en-US" altLang="zh-CN" sz="800" dirty="0">
                <a:latin typeface="Arial" panose="020B0604020202020204" pitchFamily="34" charset="0"/>
                <a:ea typeface="Microsoft YaHei" panose="020B0503020204020204" pitchFamily="34" charset="-122"/>
                <a:cs typeface="Arial" panose="020B0604020202020204" pitchFamily="34" charset="0"/>
              </a:rPr>
              <a:t>%CI: 0.29-0.35</a:t>
            </a:r>
            <a:r>
              <a:rPr lang="en-US" sz="800" dirty="0">
                <a:latin typeface="Arial" panose="020B0604020202020204" pitchFamily="34" charset="0"/>
                <a:ea typeface="Microsoft YaHei" panose="020B0503020204020204" pitchFamily="34" charset="-122"/>
                <a:cs typeface="Arial" panose="020B0604020202020204" pitchFamily="34" charset="0"/>
              </a:rPr>
              <a:t>)</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0.32</a:t>
            </a:r>
          </a:p>
          <a:p>
            <a:pPr>
              <a:spcBef>
                <a:spcPts val="150"/>
              </a:spcBef>
            </a:pPr>
            <a:endParaRPr lang="en-US" sz="80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Rectangle 4"/>
          <p:cNvSpPr/>
          <p:nvPr/>
        </p:nvSpPr>
        <p:spPr>
          <a:xfrm>
            <a:off x="1774348" y="4511979"/>
            <a:ext cx="273527"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04830" y="4511979"/>
            <a:ext cx="104518"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87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780"/>
            <a:ext cx="5091341" cy="5313598"/>
          </a:xfrm>
          <a:prstGeom prst="rect">
            <a:avLst/>
          </a:prstGeom>
        </p:spPr>
      </p:pic>
      <p:sp>
        <p:nvSpPr>
          <p:cNvPr id="3" name="TextBox 2"/>
          <p:cNvSpPr txBox="1"/>
          <p:nvPr/>
        </p:nvSpPr>
        <p:spPr>
          <a:xfrm>
            <a:off x="271848" y="351737"/>
            <a:ext cx="9948333" cy="461665"/>
          </a:xfrm>
          <a:prstGeom prst="rect">
            <a:avLst/>
          </a:prstGeom>
          <a:noFill/>
        </p:spPr>
        <p:txBody>
          <a:bodyPr wrap="square" rtlCol="0">
            <a:spAutoFit/>
          </a:bodyPr>
          <a:lstStyle/>
          <a:p>
            <a:r>
              <a:rPr lang="en-US" sz="2400" b="1" dirty="0"/>
              <a:t>MHBs </a:t>
            </a:r>
            <a:r>
              <a:rPr lang="en-US" altLang="zh-CN" sz="2400" b="1" dirty="0"/>
              <a:t>could </a:t>
            </a:r>
            <a:r>
              <a:rPr lang="en-US" sz="2400" b="1" dirty="0"/>
              <a:t>reveal epigenetic insights on germ layer speciation</a:t>
            </a:r>
            <a:endParaRPr lang="en-US" sz="2400" b="1" dirty="0">
              <a:solidFill>
                <a:srgbClr val="000000"/>
              </a:solidFill>
              <a:latin typeface="Cambria" panose="02040503050406030204" pitchFamily="18" charset="0"/>
            </a:endParaRPr>
          </a:p>
        </p:txBody>
      </p:sp>
      <p:sp>
        <p:nvSpPr>
          <p:cNvPr id="4" name="Rectangle 3"/>
          <p:cNvSpPr/>
          <p:nvPr/>
        </p:nvSpPr>
        <p:spPr>
          <a:xfrm>
            <a:off x="4774230" y="2306387"/>
            <a:ext cx="4836789" cy="646331"/>
          </a:xfrm>
          <a:prstGeom prst="rect">
            <a:avLst/>
          </a:prstGeom>
        </p:spPr>
        <p:txBody>
          <a:bodyPr wrap="square">
            <a:spAutoFit/>
          </a:bodyPr>
          <a:lstStyle/>
          <a:p>
            <a:r>
              <a:rPr lang="en-US" b="1" dirty="0">
                <a:solidFill>
                  <a:srgbClr val="000000"/>
                </a:solidFill>
                <a:highlight>
                  <a:srgbClr val="FFFFFF"/>
                </a:highlight>
                <a:latin typeface="Arial" panose="020B0604020202020204" pitchFamily="34" charset="0"/>
                <a:ea typeface="Arial" panose="020B0604020202020204" pitchFamily="34" charset="0"/>
              </a:rPr>
              <a:t>31 ectoderm specific MHBs </a:t>
            </a:r>
          </a:p>
          <a:p>
            <a:r>
              <a:rPr lang="en-US" b="1" dirty="0">
                <a:solidFill>
                  <a:srgbClr val="000000"/>
                </a:solidFill>
                <a:highlight>
                  <a:srgbClr val="FFFFFF"/>
                </a:highlight>
                <a:latin typeface="Arial" panose="020B0604020202020204" pitchFamily="34" charset="0"/>
                <a:ea typeface="Arial" panose="020B0604020202020204" pitchFamily="34" charset="0"/>
              </a:rPr>
              <a:t>(16 hyper- and 15 hypo-methylated)</a:t>
            </a:r>
            <a:endParaRPr lang="en-US" b="1" dirty="0"/>
          </a:p>
        </p:txBody>
      </p:sp>
      <p:sp>
        <p:nvSpPr>
          <p:cNvPr id="5" name="Rectangle 4"/>
          <p:cNvSpPr/>
          <p:nvPr/>
        </p:nvSpPr>
        <p:spPr>
          <a:xfrm>
            <a:off x="4771297" y="3050915"/>
            <a:ext cx="4843002" cy="1477328"/>
          </a:xfrm>
          <a:prstGeom prst="rect">
            <a:avLst/>
          </a:prstGeom>
        </p:spPr>
        <p:txBody>
          <a:bodyPr wrap="square">
            <a:spAutoFit/>
          </a:bodyPr>
          <a:lstStyle/>
          <a:p>
            <a:r>
              <a:rPr lang="en-US" b="1" dirty="0">
                <a:solidFill>
                  <a:srgbClr val="000000"/>
                </a:solidFill>
                <a:highlight>
                  <a:srgbClr val="FFFFFF"/>
                </a:highlight>
                <a:latin typeface="Arial" panose="020B0604020202020204" pitchFamily="34" charset="0"/>
                <a:ea typeface="Arial" panose="020B0604020202020204" pitchFamily="34" charset="0"/>
              </a:rPr>
              <a:t>49 endoderm specific MHBs </a:t>
            </a:r>
          </a:p>
          <a:p>
            <a:r>
              <a:rPr lang="en-US" b="1" dirty="0">
                <a:solidFill>
                  <a:srgbClr val="000000"/>
                </a:solidFill>
                <a:highlight>
                  <a:srgbClr val="FFFFFF"/>
                </a:highlight>
                <a:latin typeface="Arial" panose="020B0604020202020204" pitchFamily="34" charset="0"/>
                <a:ea typeface="Arial" panose="020B0604020202020204" pitchFamily="34" charset="0"/>
              </a:rPr>
              <a:t>(34 hyper and 15 hypo-methylated) </a:t>
            </a:r>
          </a:p>
          <a:p>
            <a:endParaRPr lang="en-US" b="1" dirty="0">
              <a:solidFill>
                <a:srgbClr val="000000"/>
              </a:solidFill>
              <a:highlight>
                <a:srgbClr val="FFFFFF"/>
              </a:highlight>
              <a:latin typeface="Arial" panose="020B0604020202020204" pitchFamily="34" charset="0"/>
              <a:ea typeface="Arial" panose="020B0604020202020204" pitchFamily="34" charset="0"/>
            </a:endParaRPr>
          </a:p>
          <a:p>
            <a:r>
              <a:rPr lang="en-US" b="1" dirty="0">
                <a:solidFill>
                  <a:srgbClr val="000000"/>
                </a:solidFill>
                <a:highlight>
                  <a:srgbClr val="FFFFFF"/>
                </a:highlight>
                <a:latin typeface="Arial" panose="020B0604020202020204" pitchFamily="34" charset="0"/>
                <a:ea typeface="Arial" panose="020B0604020202020204" pitchFamily="34" charset="0"/>
              </a:rPr>
              <a:t>124 mesoderm specific MHBs </a:t>
            </a:r>
          </a:p>
          <a:p>
            <a:r>
              <a:rPr lang="en-US" b="1" dirty="0">
                <a:solidFill>
                  <a:srgbClr val="000000"/>
                </a:solidFill>
                <a:highlight>
                  <a:srgbClr val="FFFFFF"/>
                </a:highlight>
                <a:latin typeface="Arial" panose="020B0604020202020204" pitchFamily="34" charset="0"/>
                <a:ea typeface="Arial" panose="020B0604020202020204" pitchFamily="34" charset="0"/>
              </a:rPr>
              <a:t>(109 hyper and 15 hypo-methylated) </a:t>
            </a:r>
            <a:endParaRPr lang="en-US" b="1" dirty="0"/>
          </a:p>
        </p:txBody>
      </p:sp>
      <p:sp>
        <p:nvSpPr>
          <p:cNvPr id="7" name="TextBox 6"/>
          <p:cNvSpPr txBox="1"/>
          <p:nvPr/>
        </p:nvSpPr>
        <p:spPr>
          <a:xfrm>
            <a:off x="4806443" y="1691738"/>
            <a:ext cx="3240772" cy="400110"/>
          </a:xfrm>
          <a:prstGeom prst="rect">
            <a:avLst/>
          </a:prstGeom>
          <a:noFill/>
        </p:spPr>
        <p:txBody>
          <a:bodyPr wrap="square" rtlCol="0">
            <a:spAutoFit/>
          </a:bodyPr>
          <a:lstStyle/>
          <a:p>
            <a:r>
              <a:rPr lang="en-US" altLang="zh-CN" sz="2000" b="1" dirty="0"/>
              <a:t>ANOVA, P-value&lt; 9.2×10</a:t>
            </a:r>
            <a:r>
              <a:rPr lang="en-US" altLang="zh-CN" sz="2000" b="1" baseline="30000" dirty="0"/>
              <a:t>-7</a:t>
            </a:r>
            <a:endParaRPr lang="en-US" sz="2000" b="1" baseline="30000" dirty="0"/>
          </a:p>
        </p:txBody>
      </p:sp>
      <p:sp>
        <p:nvSpPr>
          <p:cNvPr id="8" name="Rectangle 7"/>
          <p:cNvSpPr/>
          <p:nvPr/>
        </p:nvSpPr>
        <p:spPr>
          <a:xfrm>
            <a:off x="5842948" y="5025645"/>
            <a:ext cx="1272059" cy="461665"/>
          </a:xfrm>
          <a:prstGeom prst="rect">
            <a:avLst/>
          </a:prstGeom>
        </p:spPr>
        <p:txBody>
          <a:bodyPr wrap="square">
            <a:spAutoFit/>
          </a:bodyPr>
          <a:lstStyle/>
          <a:p>
            <a:r>
              <a:rPr lang="en-US" sz="2400" b="1" dirty="0">
                <a:solidFill>
                  <a:srgbClr val="000000"/>
                </a:solidFill>
                <a:highlight>
                  <a:srgbClr val="FFFFFF"/>
                </a:highlight>
                <a:latin typeface="Arial" panose="020B0604020202020204" pitchFamily="34" charset="0"/>
                <a:ea typeface="Arial" panose="020B0604020202020204" pitchFamily="34" charset="0"/>
              </a:rPr>
              <a:t>TFBS</a:t>
            </a:r>
            <a:endParaRPr lang="en-US" sz="2400" b="1" dirty="0"/>
          </a:p>
        </p:txBody>
      </p:sp>
      <p:sp>
        <p:nvSpPr>
          <p:cNvPr id="9" name="Down Arrow 8"/>
          <p:cNvSpPr/>
          <p:nvPr/>
        </p:nvSpPr>
        <p:spPr>
          <a:xfrm>
            <a:off x="5797781" y="4788101"/>
            <a:ext cx="897973"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Down Arrow 9"/>
          <p:cNvSpPr/>
          <p:nvPr/>
        </p:nvSpPr>
        <p:spPr>
          <a:xfrm>
            <a:off x="5842949" y="5559351"/>
            <a:ext cx="897973"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p:cNvSpPr/>
          <p:nvPr/>
        </p:nvSpPr>
        <p:spPr>
          <a:xfrm>
            <a:off x="5956520" y="5901945"/>
            <a:ext cx="1272059" cy="461665"/>
          </a:xfrm>
          <a:prstGeom prst="rect">
            <a:avLst/>
          </a:prstGeom>
        </p:spPr>
        <p:txBody>
          <a:bodyPr wrap="square">
            <a:spAutoFit/>
          </a:bodyPr>
          <a:lstStyle/>
          <a:p>
            <a:r>
              <a:rPr lang="en-US" sz="2400" b="1" dirty="0">
                <a:solidFill>
                  <a:srgbClr val="000000"/>
                </a:solidFill>
                <a:highlight>
                  <a:srgbClr val="FFFFFF"/>
                </a:highlight>
                <a:latin typeface="Arial" panose="020B0604020202020204" pitchFamily="34" charset="0"/>
                <a:ea typeface="Arial" panose="020B0604020202020204" pitchFamily="34" charset="0"/>
              </a:rPr>
              <a:t>TFs</a:t>
            </a:r>
            <a:endParaRPr lang="en-US" sz="2400" b="1" dirty="0"/>
          </a:p>
        </p:txBody>
      </p:sp>
    </p:spTree>
    <p:extLst>
      <p:ext uri="{BB962C8B-B14F-4D97-AF65-F5344CB8AC3E}">
        <p14:creationId xmlns:p14="http://schemas.microsoft.com/office/powerpoint/2010/main" val="4063235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912061"/>
            <a:ext cx="8648700" cy="3944319"/>
          </a:xfrm>
          <a:prstGeom prst="rect">
            <a:avLst/>
          </a:prstGeom>
        </p:spPr>
      </p:pic>
      <p:sp>
        <p:nvSpPr>
          <p:cNvPr id="5" name="TextBox 4"/>
          <p:cNvSpPr txBox="1"/>
          <p:nvPr/>
        </p:nvSpPr>
        <p:spPr>
          <a:xfrm>
            <a:off x="908339" y="120609"/>
            <a:ext cx="9391650" cy="461665"/>
          </a:xfrm>
          <a:prstGeom prst="rect">
            <a:avLst/>
          </a:prstGeom>
          <a:noFill/>
        </p:spPr>
        <p:txBody>
          <a:bodyPr wrap="square" rtlCol="0">
            <a:spAutoFit/>
          </a:bodyPr>
          <a:lstStyle/>
          <a:p>
            <a:r>
              <a:rPr lang="en-US" sz="2400" b="1" dirty="0"/>
              <a:t>Germ layer speciation consistent with Function of TFs</a:t>
            </a:r>
            <a:endParaRPr lang="en-US" sz="2400" b="1" dirty="0">
              <a:solidFill>
                <a:srgbClr val="000000"/>
              </a:solidFill>
              <a:latin typeface="Cambria" panose="02040503050406030204" pitchFamily="18" charset="0"/>
            </a:endParaRPr>
          </a:p>
        </p:txBody>
      </p:sp>
      <p:sp>
        <p:nvSpPr>
          <p:cNvPr id="7" name="TextBox 6"/>
          <p:cNvSpPr txBox="1"/>
          <p:nvPr/>
        </p:nvSpPr>
        <p:spPr>
          <a:xfrm>
            <a:off x="133349" y="5280755"/>
            <a:ext cx="9010649" cy="1077218"/>
          </a:xfrm>
          <a:prstGeom prst="rect">
            <a:avLst/>
          </a:prstGeom>
          <a:noFill/>
        </p:spPr>
        <p:txBody>
          <a:bodyPr wrap="square" rtlCol="0">
            <a:spAutoFit/>
          </a:bodyPr>
          <a:lstStyle/>
          <a:p>
            <a:r>
              <a:rPr lang="en-US" sz="1600" b="1" dirty="0">
                <a:solidFill>
                  <a:srgbClr val="000000"/>
                </a:solidFill>
                <a:highlight>
                  <a:srgbClr val="FFFFFF"/>
                </a:highlight>
                <a:latin typeface="Arial" panose="020B0604020202020204" pitchFamily="34" charset="0"/>
                <a:ea typeface="Arial" panose="020B0604020202020204" pitchFamily="34" charset="0"/>
              </a:rPr>
              <a:t>Endoderm specific MHBs of hypo-MHL were enriched in positive regulation elements</a:t>
            </a:r>
          </a:p>
          <a:p>
            <a:r>
              <a:rPr lang="en-US" sz="1600" b="1" dirty="0">
                <a:solidFill>
                  <a:srgbClr val="000000"/>
                </a:solidFill>
                <a:highlight>
                  <a:srgbClr val="FFFFFF"/>
                </a:highlight>
                <a:latin typeface="Arial" panose="020B0604020202020204" pitchFamily="34" charset="0"/>
                <a:ea typeface="Arial" panose="020B0604020202020204" pitchFamily="34" charset="0"/>
              </a:rPr>
              <a:t>However, for Mesoderm,  negative regulation TFs were enriched. (P&lt;0.05 after FDR)</a:t>
            </a:r>
          </a:p>
          <a:p>
            <a:r>
              <a:rPr lang="en-US" sz="1600" b="1" dirty="0">
                <a:solidFill>
                  <a:srgbClr val="000000"/>
                </a:solidFill>
                <a:highlight>
                  <a:srgbClr val="FFFFFF"/>
                </a:highlight>
                <a:latin typeface="Arial" panose="020B0604020202020204" pitchFamily="34" charset="0"/>
                <a:ea typeface="Arial" panose="020B0604020202020204" pitchFamily="34" charset="0"/>
              </a:rPr>
              <a:t>Endoderm and Mesoderm shared hypo-MHL were enriched organ development</a:t>
            </a:r>
          </a:p>
          <a:p>
            <a:r>
              <a:rPr lang="en-US" sz="1600" b="1" dirty="0">
                <a:solidFill>
                  <a:srgbClr val="000000"/>
                </a:solidFill>
                <a:highlight>
                  <a:srgbClr val="FFFFFF"/>
                </a:highlight>
                <a:latin typeface="Arial" panose="020B0604020202020204" pitchFamily="34" charset="0"/>
                <a:ea typeface="Arial" panose="020B0604020202020204" pitchFamily="34" charset="0"/>
              </a:rPr>
              <a:t>Ectoderm specific MHBs with hyper-MHL enriched in immune system development</a:t>
            </a:r>
            <a:endParaRPr lang="en-US" sz="1600" b="1" dirty="0"/>
          </a:p>
        </p:txBody>
      </p:sp>
    </p:spTree>
    <p:extLst>
      <p:ext uri="{BB962C8B-B14F-4D97-AF65-F5344CB8AC3E}">
        <p14:creationId xmlns:p14="http://schemas.microsoft.com/office/powerpoint/2010/main" val="250169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269" y="299645"/>
            <a:ext cx="8509699" cy="383823"/>
          </a:xfrm>
          <a:prstGeom prst="rect">
            <a:avLst/>
          </a:prstGeom>
        </p:spPr>
        <p:txBody>
          <a:bodyPr wrap="square">
            <a:spAutoFit/>
          </a:bodyPr>
          <a:lstStyle/>
          <a:p>
            <a:pPr algn="ctr">
              <a:lnSpc>
                <a:spcPct val="115000"/>
              </a:lnSpc>
              <a:spcBef>
                <a:spcPts val="200"/>
              </a:spcBef>
            </a:pPr>
            <a:r>
              <a:rPr lang="en-US" b="1" i="1" dirty="0">
                <a:latin typeface="Arial" panose="020B0604020202020204" pitchFamily="34" charset="0"/>
                <a:ea typeface="Arial" panose="020B0604020202020204" pitchFamily="34" charset="0"/>
                <a:cs typeface="Arial" panose="020B0604020202020204" pitchFamily="34" charset="0"/>
              </a:rPr>
              <a:t>Methylation-haplotype in human normal, cancer tissue and cancer plasma</a:t>
            </a:r>
            <a:endParaRPr lang="en-US" b="1" i="1" dirty="0">
              <a:effectLst/>
              <a:latin typeface="Arial" panose="020B0604020202020204" pitchFamily="34" charset="0"/>
              <a:ea typeface="Cambria" panose="02040503050406030204" pitchFamily="18"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141" y="1072758"/>
            <a:ext cx="3633371" cy="1934798"/>
          </a:xfrm>
          <a:prstGeom prst="rect">
            <a:avLst/>
          </a:prstGeom>
        </p:spPr>
      </p:pic>
      <p:sp>
        <p:nvSpPr>
          <p:cNvPr id="5" name="Rectangle 4"/>
          <p:cNvSpPr/>
          <p:nvPr/>
        </p:nvSpPr>
        <p:spPr>
          <a:xfrm>
            <a:off x="4912722" y="1528765"/>
            <a:ext cx="4071426" cy="351378"/>
          </a:xfrm>
          <a:prstGeom prst="rect">
            <a:avLst/>
          </a:prstGeom>
        </p:spPr>
        <p:txBody>
          <a:bodyPr wrap="square">
            <a:spAutoFit/>
          </a:bodyPr>
          <a:lstStyle/>
          <a:p>
            <a:pPr algn="ctr">
              <a:lnSpc>
                <a:spcPct val="115000"/>
              </a:lnSpc>
              <a:spcBef>
                <a:spcPts val="200"/>
              </a:spcBef>
            </a:pPr>
            <a:r>
              <a:rPr lang="en-US" sz="1600" b="1" i="1" dirty="0">
                <a:latin typeface="Arial" panose="020B0604020202020204" pitchFamily="34" charset="0"/>
                <a:ea typeface="Arial" panose="020B0604020202020204" pitchFamily="34" charset="0"/>
                <a:cs typeface="Arial" panose="020B0604020202020204" pitchFamily="34" charset="0"/>
              </a:rPr>
              <a:t>High-methylation haplotype(HMH)</a:t>
            </a:r>
            <a:endParaRPr lang="en-US" sz="1600" b="1" i="1" dirty="0">
              <a:effectLst/>
              <a:latin typeface="Arial" panose="020B0604020202020204" pitchFamily="34" charset="0"/>
              <a:ea typeface="Cambria" panose="02040503050406030204" pitchFamily="18" charset="0"/>
              <a:cs typeface="Arial" panose="020B0604020202020204" pitchFamily="34" charset="0"/>
            </a:endParaRPr>
          </a:p>
        </p:txBody>
      </p:sp>
      <p:graphicFrame>
        <p:nvGraphicFramePr>
          <p:cNvPr id="7" name="Chart 6"/>
          <p:cNvGraphicFramePr>
            <a:graphicFrameLocks/>
          </p:cNvGraphicFramePr>
          <p:nvPr>
            <p:extLst>
              <p:ext uri="{D42A27DB-BD31-4B8C-83A1-F6EECF244321}">
                <p14:modId xmlns:p14="http://schemas.microsoft.com/office/powerpoint/2010/main" val="790205000"/>
              </p:ext>
            </p:extLst>
          </p:nvPr>
        </p:nvGraphicFramePr>
        <p:xfrm>
          <a:off x="682652" y="3660098"/>
          <a:ext cx="3249026" cy="2087599"/>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78882" y="3119689"/>
            <a:ext cx="4712717" cy="375487"/>
          </a:xfrm>
          <a:prstGeom prst="rect">
            <a:avLst/>
          </a:prstGeom>
        </p:spPr>
        <p:txBody>
          <a:bodyPr wrap="square">
            <a:spAutoFit/>
          </a:bodyPr>
          <a:lstStyle/>
          <a:p>
            <a:pPr algn="ctr">
              <a:lnSpc>
                <a:spcPct val="115000"/>
              </a:lnSpc>
              <a:spcBef>
                <a:spcPts val="200"/>
              </a:spcBef>
            </a:pPr>
            <a:r>
              <a:rPr lang="en-US" sz="1600" b="1" i="1" dirty="0">
                <a:latin typeface="Arial" panose="020B0604020202020204" pitchFamily="34" charset="0"/>
                <a:ea typeface="Arial" panose="020B0604020202020204" pitchFamily="34" charset="0"/>
                <a:cs typeface="Arial" panose="020B0604020202020204" pitchFamily="34" charset="0"/>
              </a:rPr>
              <a:t>10 cancer tissue and corresponding 10 plasma</a:t>
            </a:r>
            <a:endParaRPr lang="en-US" sz="1600"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9" name="Rectangle 8"/>
          <p:cNvSpPr/>
          <p:nvPr/>
        </p:nvSpPr>
        <p:spPr>
          <a:xfrm>
            <a:off x="4341868" y="3128034"/>
            <a:ext cx="4764107" cy="375487"/>
          </a:xfrm>
          <a:prstGeom prst="rect">
            <a:avLst/>
          </a:prstGeom>
        </p:spPr>
        <p:txBody>
          <a:bodyPr wrap="square">
            <a:spAutoFit/>
          </a:bodyPr>
          <a:lstStyle/>
          <a:p>
            <a:pPr algn="ctr">
              <a:lnSpc>
                <a:spcPct val="115000"/>
              </a:lnSpc>
              <a:spcBef>
                <a:spcPts val="200"/>
              </a:spcBef>
            </a:pPr>
            <a:r>
              <a:rPr lang="en-US" sz="1600" b="1" i="1" dirty="0">
                <a:latin typeface="Arial" panose="020B0604020202020204" pitchFamily="34" charset="0"/>
                <a:ea typeface="Arial" panose="020B0604020202020204" pitchFamily="34" charset="0"/>
                <a:cs typeface="Arial" panose="020B0604020202020204" pitchFamily="34" charset="0"/>
              </a:rPr>
              <a:t>49 cancer tissue and 65 plasma</a:t>
            </a:r>
            <a:endParaRPr lang="en-US" sz="1600"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11" name="Rectangle 10"/>
          <p:cNvSpPr/>
          <p:nvPr/>
        </p:nvSpPr>
        <p:spPr>
          <a:xfrm>
            <a:off x="5077155" y="2077666"/>
            <a:ext cx="3293534" cy="375487"/>
          </a:xfrm>
          <a:prstGeom prst="rect">
            <a:avLst/>
          </a:prstGeom>
        </p:spPr>
        <p:txBody>
          <a:bodyPr wrap="square">
            <a:spAutoFit/>
          </a:bodyPr>
          <a:lstStyle/>
          <a:p>
            <a:pPr algn="ctr">
              <a:lnSpc>
                <a:spcPct val="115000"/>
              </a:lnSpc>
              <a:spcBef>
                <a:spcPts val="200"/>
              </a:spcBef>
            </a:pPr>
            <a:r>
              <a:rPr lang="en-US" sz="1600" b="1" i="1" dirty="0">
                <a:latin typeface="Arial" panose="020B0604020202020204" pitchFamily="34" charset="0"/>
                <a:ea typeface="Arial" panose="020B0604020202020204" pitchFamily="34" charset="0"/>
                <a:cs typeface="Arial" panose="020B0604020202020204" pitchFamily="34" charset="0"/>
              </a:rPr>
              <a:t>Tissue DNA =&gt; Plasma</a:t>
            </a:r>
            <a:endParaRPr lang="en-US" sz="1600"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12" name="Rectangle 11"/>
          <p:cNvSpPr/>
          <p:nvPr/>
        </p:nvSpPr>
        <p:spPr>
          <a:xfrm>
            <a:off x="2307165" y="4180023"/>
            <a:ext cx="980046" cy="338554"/>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cs typeface="Arial" panose="020B0604020202020204" pitchFamily="34" charset="0"/>
              </a:rPr>
              <a:t>N=87</a:t>
            </a:r>
            <a:endParaRPr lang="en-US" sz="1600" b="1" dirty="0">
              <a:latin typeface="Arial" panose="020B0604020202020204" pitchFamily="34" charset="0"/>
              <a:cs typeface="Arial" panose="020B0604020202020204"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1806315300"/>
              </p:ext>
            </p:extLst>
          </p:nvPr>
        </p:nvGraphicFramePr>
        <p:xfrm>
          <a:off x="4661965" y="3436397"/>
          <a:ext cx="4225003" cy="2535002"/>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723922" y="4222939"/>
            <a:ext cx="1082863" cy="338554"/>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cs typeface="Arial" panose="020B0604020202020204" pitchFamily="34" charset="0"/>
              </a:rPr>
              <a:t>N=55</a:t>
            </a:r>
            <a:endParaRPr lang="en-US" sz="1600" b="1" dirty="0">
              <a:latin typeface="Arial" panose="020B0604020202020204" pitchFamily="34" charset="0"/>
              <a:cs typeface="Arial" panose="020B0604020202020204" pitchFamily="34" charset="0"/>
            </a:endParaRPr>
          </a:p>
        </p:txBody>
      </p:sp>
      <p:sp>
        <p:nvSpPr>
          <p:cNvPr id="17" name="Rectangle 16"/>
          <p:cNvSpPr/>
          <p:nvPr/>
        </p:nvSpPr>
        <p:spPr>
          <a:xfrm>
            <a:off x="37637" y="6060089"/>
            <a:ext cx="9244816" cy="375487"/>
          </a:xfrm>
          <a:prstGeom prst="rect">
            <a:avLst/>
          </a:prstGeom>
        </p:spPr>
        <p:txBody>
          <a:bodyPr wrap="square">
            <a:spAutoFit/>
          </a:bodyPr>
          <a:lstStyle/>
          <a:p>
            <a:pPr algn="ctr">
              <a:lnSpc>
                <a:spcPct val="115000"/>
              </a:lnSpc>
              <a:spcBef>
                <a:spcPts val="200"/>
              </a:spcBef>
            </a:pPr>
            <a:r>
              <a:rPr lang="en-US" sz="1600" b="1" i="1" dirty="0">
                <a:effectLst/>
                <a:latin typeface="Arial" panose="020B0604020202020204" pitchFamily="34" charset="0"/>
                <a:ea typeface="Cambria" panose="02040503050406030204" pitchFamily="18" charset="0"/>
                <a:cs typeface="Arial" panose="020B0604020202020204" pitchFamily="34" charset="0"/>
              </a:rPr>
              <a:t>307 (35%)  MHM identified from match-samples can be validated in independent samples. </a:t>
            </a:r>
          </a:p>
        </p:txBody>
      </p:sp>
      <p:sp>
        <p:nvSpPr>
          <p:cNvPr id="19" name="Rectangle 18"/>
          <p:cNvSpPr/>
          <p:nvPr/>
        </p:nvSpPr>
        <p:spPr>
          <a:xfrm>
            <a:off x="3385971" y="6447203"/>
            <a:ext cx="2386102" cy="369332"/>
          </a:xfrm>
          <a:prstGeom prst="rect">
            <a:avLst/>
          </a:prstGeom>
        </p:spPr>
        <p:txBody>
          <a:bodyPr wrap="none">
            <a:spAutoFit/>
          </a:bodyPr>
          <a:lstStyle/>
          <a:p>
            <a:r>
              <a:rPr lang="en-US" b="1" dirty="0"/>
              <a:t>WDR37, VAX1, SMPD1 </a:t>
            </a:r>
          </a:p>
        </p:txBody>
      </p:sp>
    </p:spTree>
    <p:extLst>
      <p:ext uri="{BB962C8B-B14F-4D97-AF65-F5344CB8AC3E}">
        <p14:creationId xmlns:p14="http://schemas.microsoft.com/office/powerpoint/2010/main" val="21913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5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5589" y="2591964"/>
            <a:ext cx="8873669" cy="369332"/>
          </a:xfrm>
          <a:prstGeom prst="rect">
            <a:avLst/>
          </a:prstGeom>
        </p:spPr>
        <p:txBody>
          <a:bodyPr wrap="square">
            <a:spAutoFit/>
          </a:bodyPr>
          <a:lstStyle/>
          <a:p>
            <a:pPr algn="ctr"/>
            <a:r>
              <a:rPr lang="en-US" b="1" dirty="0"/>
              <a:t>Normal Tissue:  16 different kinds of normal tissues</a:t>
            </a:r>
          </a:p>
        </p:txBody>
      </p:sp>
      <p:sp>
        <p:nvSpPr>
          <p:cNvPr id="3" name="Rectangle 2"/>
          <p:cNvSpPr/>
          <p:nvPr/>
        </p:nvSpPr>
        <p:spPr>
          <a:xfrm>
            <a:off x="270332" y="3132574"/>
            <a:ext cx="4565828" cy="369332"/>
          </a:xfrm>
          <a:prstGeom prst="rect">
            <a:avLst/>
          </a:prstGeom>
        </p:spPr>
        <p:txBody>
          <a:bodyPr wrap="square">
            <a:spAutoFit/>
          </a:bodyPr>
          <a:lstStyle/>
          <a:p>
            <a:pPr algn="ctr"/>
            <a:r>
              <a:rPr lang="en-US" b="1" dirty="0"/>
              <a:t>Blood Related: 10 (CD4</a:t>
            </a:r>
            <a:r>
              <a:rPr lang="en-US" altLang="zh-CN" b="1" dirty="0"/>
              <a:t>+</a:t>
            </a:r>
            <a:r>
              <a:rPr lang="en-US" b="1" dirty="0"/>
              <a:t>, CD8+</a:t>
            </a:r>
            <a:r>
              <a:rPr lang="zh-CN" altLang="en-US" b="1" dirty="0"/>
              <a:t>，</a:t>
            </a:r>
            <a:r>
              <a:rPr lang="en-US" altLang="zh-CN" b="1" dirty="0"/>
              <a:t>PBMC</a:t>
            </a:r>
            <a:r>
              <a:rPr lang="en-US" b="1" dirty="0"/>
              <a:t>)</a:t>
            </a:r>
          </a:p>
        </p:txBody>
      </p:sp>
      <p:sp>
        <p:nvSpPr>
          <p:cNvPr id="4" name="Rectangle 3"/>
          <p:cNvSpPr/>
          <p:nvPr/>
        </p:nvSpPr>
        <p:spPr>
          <a:xfrm>
            <a:off x="567150" y="3732014"/>
            <a:ext cx="1292790" cy="369332"/>
          </a:xfrm>
          <a:prstGeom prst="rect">
            <a:avLst/>
          </a:prstGeom>
        </p:spPr>
        <p:txBody>
          <a:bodyPr wrap="none">
            <a:spAutoFit/>
          </a:bodyPr>
          <a:lstStyle/>
          <a:p>
            <a:r>
              <a:rPr lang="en-US" b="1" dirty="0"/>
              <a:t>Placental: 3</a:t>
            </a:r>
          </a:p>
        </p:txBody>
      </p:sp>
      <p:sp>
        <p:nvSpPr>
          <p:cNvPr id="5" name="Rectangle 4"/>
          <p:cNvSpPr/>
          <p:nvPr/>
        </p:nvSpPr>
        <p:spPr>
          <a:xfrm>
            <a:off x="567150" y="4189214"/>
            <a:ext cx="8140562" cy="369332"/>
          </a:xfrm>
          <a:prstGeom prst="rect">
            <a:avLst/>
          </a:prstGeom>
        </p:spPr>
        <p:txBody>
          <a:bodyPr wrap="none">
            <a:spAutoFit/>
          </a:bodyPr>
          <a:lstStyle/>
          <a:p>
            <a:r>
              <a:rPr lang="en-US" b="1" dirty="0"/>
              <a:t>Cancer</a:t>
            </a:r>
            <a:r>
              <a:rPr lang="en-US" dirty="0"/>
              <a:t> </a:t>
            </a:r>
            <a:r>
              <a:rPr lang="en-US" altLang="zh-CN" b="1" dirty="0" err="1"/>
              <a:t>Methylome</a:t>
            </a:r>
            <a:r>
              <a:rPr lang="en-US" altLang="zh-CN" b="1" dirty="0"/>
              <a:t>:  14 types lung cancer, Colon cancer, HCC, Brain cancer and so on</a:t>
            </a:r>
            <a:endParaRPr lang="en-US" b="1" dirty="0"/>
          </a:p>
        </p:txBody>
      </p:sp>
      <p:sp>
        <p:nvSpPr>
          <p:cNvPr id="6" name="Rectangle 5"/>
          <p:cNvSpPr/>
          <p:nvPr/>
        </p:nvSpPr>
        <p:spPr>
          <a:xfrm>
            <a:off x="179484" y="993226"/>
            <a:ext cx="8528228" cy="523220"/>
          </a:xfrm>
          <a:prstGeom prst="rect">
            <a:avLst/>
          </a:prstGeom>
        </p:spPr>
        <p:txBody>
          <a:bodyPr wrap="square">
            <a:spAutoFit/>
          </a:bodyPr>
          <a:lstStyle/>
          <a:p>
            <a:pPr algn="ctr"/>
            <a:r>
              <a:rPr lang="en-US" sz="2800" b="1" dirty="0"/>
              <a:t>Data collection for methylation diversity discovery</a:t>
            </a:r>
          </a:p>
        </p:txBody>
      </p:sp>
      <p:sp>
        <p:nvSpPr>
          <p:cNvPr id="7" name="Rectangle 6"/>
          <p:cNvSpPr/>
          <p:nvPr/>
        </p:nvSpPr>
        <p:spPr>
          <a:xfrm>
            <a:off x="288714" y="5329264"/>
            <a:ext cx="8697433" cy="923330"/>
          </a:xfrm>
          <a:prstGeom prst="rect">
            <a:avLst/>
          </a:prstGeom>
        </p:spPr>
        <p:txBody>
          <a:bodyPr wrap="square">
            <a:spAutoFit/>
          </a:bodyPr>
          <a:lstStyle/>
          <a:p>
            <a:pPr algn="ctr"/>
            <a:r>
              <a:rPr lang="en-US" altLang="zh-CN" b="1" dirty="0"/>
              <a:t>Prepare a Database paper which could be published in NAR:</a:t>
            </a:r>
          </a:p>
          <a:p>
            <a:pPr algn="ctr"/>
            <a:r>
              <a:rPr lang="en-US" altLang="zh-CN" b="1" dirty="0"/>
              <a:t> </a:t>
            </a:r>
          </a:p>
          <a:p>
            <a:pPr algn="ctr"/>
            <a:r>
              <a:rPr lang="en-US" b="1" dirty="0"/>
              <a:t>TSMDB: Tissue specific methylation and Deconvolution Evaluation</a:t>
            </a:r>
          </a:p>
        </p:txBody>
      </p:sp>
    </p:spTree>
    <p:extLst>
      <p:ext uri="{BB962C8B-B14F-4D97-AF65-F5344CB8AC3E}">
        <p14:creationId xmlns:p14="http://schemas.microsoft.com/office/powerpoint/2010/main" val="81412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140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894" y="274303"/>
            <a:ext cx="8509699" cy="702372"/>
          </a:xfrm>
          <a:prstGeom prst="rect">
            <a:avLst/>
          </a:prstGeom>
        </p:spPr>
        <p:txBody>
          <a:bodyPr wrap="square">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Deconvolution of cancer plasma based on high-methylation haplotype (HMH)</a:t>
            </a:r>
            <a:endParaRPr lang="en-US"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10" name="TextBox 9"/>
          <p:cNvSpPr txBox="1"/>
          <p:nvPr/>
        </p:nvSpPr>
        <p:spPr>
          <a:xfrm>
            <a:off x="709331" y="5199535"/>
            <a:ext cx="5904501" cy="369332"/>
          </a:xfrm>
          <a:prstGeom prst="rect">
            <a:avLst/>
          </a:prstGeom>
          <a:noFill/>
        </p:spPr>
        <p:txBody>
          <a:bodyPr wrap="none" rtlCol="0">
            <a:spAutoFit/>
          </a:bodyPr>
          <a:lstStyle/>
          <a:p>
            <a:r>
              <a:rPr lang="en-US" b="1" dirty="0"/>
              <a:t>WB is the predominant contribution of cancer plasma (</a:t>
            </a:r>
            <a:r>
              <a:rPr lang="en-US" b="1" dirty="0">
                <a:solidFill>
                  <a:srgbClr val="FF0000"/>
                </a:solidFill>
              </a:rPr>
              <a:t>65%</a:t>
            </a:r>
            <a:r>
              <a:rPr lang="en-US" b="1" dirty="0"/>
              <a:t>)</a:t>
            </a:r>
          </a:p>
        </p:txBody>
      </p:sp>
      <p:sp>
        <p:nvSpPr>
          <p:cNvPr id="11" name="TextBox 10"/>
          <p:cNvSpPr txBox="1"/>
          <p:nvPr/>
        </p:nvSpPr>
        <p:spPr>
          <a:xfrm>
            <a:off x="709331" y="5490796"/>
            <a:ext cx="8313943" cy="369332"/>
          </a:xfrm>
          <a:prstGeom prst="rect">
            <a:avLst/>
          </a:prstGeom>
          <a:noFill/>
        </p:spPr>
        <p:txBody>
          <a:bodyPr wrap="none" rtlCol="0">
            <a:spAutoFit/>
          </a:bodyPr>
          <a:lstStyle/>
          <a:p>
            <a:r>
              <a:rPr lang="en-US" b="1" dirty="0"/>
              <a:t>Primary cancer tissue is the second predominant contribution of cancer plasma (</a:t>
            </a:r>
            <a:r>
              <a:rPr lang="en-US" b="1" dirty="0">
                <a:solidFill>
                  <a:srgbClr val="FF0000"/>
                </a:solidFill>
              </a:rPr>
              <a:t>12%</a:t>
            </a:r>
            <a:r>
              <a:rPr lang="en-US" b="1" dirty="0"/>
              <a:t>)</a:t>
            </a:r>
          </a:p>
        </p:txBody>
      </p:sp>
      <p:graphicFrame>
        <p:nvGraphicFramePr>
          <p:cNvPr id="12" name="Table 11"/>
          <p:cNvGraphicFramePr>
            <a:graphicFrameLocks noGrp="1"/>
          </p:cNvGraphicFramePr>
          <p:nvPr>
            <p:extLst>
              <p:ext uri="{D42A27DB-BD31-4B8C-83A1-F6EECF244321}">
                <p14:modId xmlns:p14="http://schemas.microsoft.com/office/powerpoint/2010/main" val="3959244783"/>
              </p:ext>
            </p:extLst>
          </p:nvPr>
        </p:nvGraphicFramePr>
        <p:xfrm>
          <a:off x="744232" y="1327985"/>
          <a:ext cx="7658822" cy="3779991"/>
        </p:xfrm>
        <a:graphic>
          <a:graphicData uri="http://schemas.openxmlformats.org/drawingml/2006/table">
            <a:tbl>
              <a:tblPr>
                <a:tableStyleId>{5C22544A-7EE6-4342-B048-85BDC9FD1C3A}</a:tableStyleId>
              </a:tblPr>
              <a:tblGrid>
                <a:gridCol w="593654">
                  <a:extLst>
                    <a:ext uri="{9D8B030D-6E8A-4147-A177-3AD203B41FA5}">
                      <a16:colId xmlns:a16="http://schemas.microsoft.com/office/drawing/2014/main" val="2713034748"/>
                    </a:ext>
                  </a:extLst>
                </a:gridCol>
                <a:gridCol w="525780">
                  <a:extLst>
                    <a:ext uri="{9D8B030D-6E8A-4147-A177-3AD203B41FA5}">
                      <a16:colId xmlns:a16="http://schemas.microsoft.com/office/drawing/2014/main" val="3932589712"/>
                    </a:ext>
                  </a:extLst>
                </a:gridCol>
                <a:gridCol w="525780">
                  <a:extLst>
                    <a:ext uri="{9D8B030D-6E8A-4147-A177-3AD203B41FA5}">
                      <a16:colId xmlns:a16="http://schemas.microsoft.com/office/drawing/2014/main" val="3596442910"/>
                    </a:ext>
                  </a:extLst>
                </a:gridCol>
                <a:gridCol w="525780">
                  <a:extLst>
                    <a:ext uri="{9D8B030D-6E8A-4147-A177-3AD203B41FA5}">
                      <a16:colId xmlns:a16="http://schemas.microsoft.com/office/drawing/2014/main" val="804905533"/>
                    </a:ext>
                  </a:extLst>
                </a:gridCol>
                <a:gridCol w="525780">
                  <a:extLst>
                    <a:ext uri="{9D8B030D-6E8A-4147-A177-3AD203B41FA5}">
                      <a16:colId xmlns:a16="http://schemas.microsoft.com/office/drawing/2014/main" val="852041590"/>
                    </a:ext>
                  </a:extLst>
                </a:gridCol>
                <a:gridCol w="377016">
                  <a:extLst>
                    <a:ext uri="{9D8B030D-6E8A-4147-A177-3AD203B41FA5}">
                      <a16:colId xmlns:a16="http://schemas.microsoft.com/office/drawing/2014/main" val="56155567"/>
                    </a:ext>
                  </a:extLst>
                </a:gridCol>
                <a:gridCol w="674544">
                  <a:extLst>
                    <a:ext uri="{9D8B030D-6E8A-4147-A177-3AD203B41FA5}">
                      <a16:colId xmlns:a16="http://schemas.microsoft.com/office/drawing/2014/main" val="652201558"/>
                    </a:ext>
                  </a:extLst>
                </a:gridCol>
                <a:gridCol w="525780">
                  <a:extLst>
                    <a:ext uri="{9D8B030D-6E8A-4147-A177-3AD203B41FA5}">
                      <a16:colId xmlns:a16="http://schemas.microsoft.com/office/drawing/2014/main" val="3395048443"/>
                    </a:ext>
                  </a:extLst>
                </a:gridCol>
                <a:gridCol w="525780">
                  <a:extLst>
                    <a:ext uri="{9D8B030D-6E8A-4147-A177-3AD203B41FA5}">
                      <a16:colId xmlns:a16="http://schemas.microsoft.com/office/drawing/2014/main" val="2956988586"/>
                    </a:ext>
                  </a:extLst>
                </a:gridCol>
                <a:gridCol w="525780">
                  <a:extLst>
                    <a:ext uri="{9D8B030D-6E8A-4147-A177-3AD203B41FA5}">
                      <a16:colId xmlns:a16="http://schemas.microsoft.com/office/drawing/2014/main" val="4216199695"/>
                    </a:ext>
                  </a:extLst>
                </a:gridCol>
                <a:gridCol w="580549">
                  <a:extLst>
                    <a:ext uri="{9D8B030D-6E8A-4147-A177-3AD203B41FA5}">
                      <a16:colId xmlns:a16="http://schemas.microsoft.com/office/drawing/2014/main" val="277802348"/>
                    </a:ext>
                  </a:extLst>
                </a:gridCol>
                <a:gridCol w="679132">
                  <a:extLst>
                    <a:ext uri="{9D8B030D-6E8A-4147-A177-3AD203B41FA5}">
                      <a16:colId xmlns:a16="http://schemas.microsoft.com/office/drawing/2014/main" val="342822000"/>
                    </a:ext>
                  </a:extLst>
                </a:gridCol>
                <a:gridCol w="547687">
                  <a:extLst>
                    <a:ext uri="{9D8B030D-6E8A-4147-A177-3AD203B41FA5}">
                      <a16:colId xmlns:a16="http://schemas.microsoft.com/office/drawing/2014/main" val="1659761964"/>
                    </a:ext>
                  </a:extLst>
                </a:gridCol>
                <a:gridCol w="525780">
                  <a:extLst>
                    <a:ext uri="{9D8B030D-6E8A-4147-A177-3AD203B41FA5}">
                      <a16:colId xmlns:a16="http://schemas.microsoft.com/office/drawing/2014/main" val="2794149337"/>
                    </a:ext>
                  </a:extLst>
                </a:gridCol>
              </a:tblGrid>
              <a:tr h="295751">
                <a:tc>
                  <a:txBody>
                    <a:bodyPr/>
                    <a:lstStyle/>
                    <a:p>
                      <a:pPr algn="l" fontAlgn="b"/>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Plasma</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b="1" u="none" strike="noStrike" dirty="0">
                          <a:solidFill>
                            <a:srgbClr val="FF0000"/>
                          </a:solidFill>
                          <a:effectLst/>
                        </a:rPr>
                        <a:t>Tumor</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Bladder</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Brain</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Colon</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Esophagus</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Intestine</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Kidney</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Liver</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b="1" u="none" strike="noStrike" dirty="0">
                          <a:solidFill>
                            <a:srgbClr val="FF0000"/>
                          </a:solidFill>
                          <a:effectLst/>
                        </a:rPr>
                        <a:t>Lung</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Pancreas</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u="none" strike="noStrike" dirty="0">
                          <a:effectLst/>
                        </a:rPr>
                        <a:t>Stomach</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l" fontAlgn="b"/>
                      <a:r>
                        <a:rPr lang="en-US" sz="1100" b="1" u="none" strike="noStrike" dirty="0">
                          <a:solidFill>
                            <a:srgbClr val="FF0000"/>
                          </a:solidFill>
                          <a:effectLst/>
                        </a:rPr>
                        <a:t>WB</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287024106"/>
                  </a:ext>
                </a:extLst>
              </a:tr>
              <a:tr h="157734">
                <a:tc>
                  <a:txBody>
                    <a:bodyPr/>
                    <a:lstStyle/>
                    <a:p>
                      <a:pPr algn="l" fontAlgn="b"/>
                      <a:r>
                        <a:rPr lang="en-US" sz="1100" u="none" strike="noStrike">
                          <a:effectLst/>
                        </a:rPr>
                        <a:t>7-P-1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8161</a:t>
                      </a:r>
                      <a:endParaRPr lang="en-US" sz="1100" b="0"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3746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4310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2337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5057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5024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5281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4625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4290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5295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4647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5004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5286</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3326220491"/>
                  </a:ext>
                </a:extLst>
              </a:tr>
              <a:tr h="157734">
                <a:tc>
                  <a:txBody>
                    <a:bodyPr/>
                    <a:lstStyle/>
                    <a:p>
                      <a:pPr algn="l" fontAlgn="b"/>
                      <a:r>
                        <a:rPr lang="en-US" sz="1100" u="none" strike="noStrike">
                          <a:effectLst/>
                        </a:rPr>
                        <a:t>7-P-2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12754</a:t>
                      </a:r>
                      <a:endParaRPr lang="en-US" sz="1100" b="0"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3623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7904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4556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8873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8837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9255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8245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7898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9168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8339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8871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9061</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3327194766"/>
                  </a:ext>
                </a:extLst>
              </a:tr>
              <a:tr h="157734">
                <a:tc>
                  <a:txBody>
                    <a:bodyPr/>
                    <a:lstStyle/>
                    <a:p>
                      <a:pPr algn="l" fontAlgn="b"/>
                      <a:r>
                        <a:rPr lang="en-US" sz="1100" u="none" strike="noStrike">
                          <a:effectLst/>
                        </a:rPr>
                        <a:t>7-P-3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8528</a:t>
                      </a:r>
                      <a:endParaRPr lang="en-US" sz="1100" b="0" i="0" u="none" strike="noStrike">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3413</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4743</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2559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5453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5505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5810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5009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4686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5724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5070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5457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5676</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637269598"/>
                  </a:ext>
                </a:extLst>
              </a:tr>
              <a:tr h="157734">
                <a:tc>
                  <a:txBody>
                    <a:bodyPr/>
                    <a:lstStyle/>
                    <a:p>
                      <a:pPr algn="l" fontAlgn="b"/>
                      <a:r>
                        <a:rPr lang="en-US" sz="1100" u="none" strike="noStrike">
                          <a:effectLst/>
                        </a:rPr>
                        <a:t>7-P-4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10786</a:t>
                      </a:r>
                      <a:endParaRPr lang="en-US" sz="1100" b="0" i="0" u="none" strike="noStrike">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3984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5207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2613</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6218</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6222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6543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5583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5198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6395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5671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6174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6198</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256426634"/>
                  </a:ext>
                </a:extLst>
              </a:tr>
              <a:tr h="157734">
                <a:tc>
                  <a:txBody>
                    <a:bodyPr/>
                    <a:lstStyle/>
                    <a:p>
                      <a:pPr algn="l" fontAlgn="b"/>
                      <a:r>
                        <a:rPr lang="en-US" sz="1100" u="none" strike="noStrike">
                          <a:effectLst/>
                        </a:rPr>
                        <a:t>7-P-5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8523</a:t>
                      </a:r>
                      <a:endParaRPr lang="en-US" sz="1100" b="0"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3300</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4861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2581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5639</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5638</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5900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5133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4808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5856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5247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5588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5650</a:t>
                      </a:r>
                      <a:endParaRPr lang="en-US" sz="1100" b="1" i="0" u="none" strike="noStrike" dirty="0">
                        <a:solidFill>
                          <a:srgbClr val="FF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3564811262"/>
                  </a:ext>
                </a:extLst>
              </a:tr>
              <a:tr h="157734">
                <a:tc>
                  <a:txBody>
                    <a:bodyPr/>
                    <a:lstStyle/>
                    <a:p>
                      <a:pPr algn="l" fontAlgn="b"/>
                      <a:r>
                        <a:rPr lang="en-US" sz="1100" u="none" strike="noStrike" dirty="0">
                          <a:effectLst/>
                        </a:rPr>
                        <a:t>7-P-1</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2875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1146</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459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117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639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618</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692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494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384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672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549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615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424423029"/>
                  </a:ext>
                </a:extLst>
              </a:tr>
              <a:tr h="157734">
                <a:tc>
                  <a:txBody>
                    <a:bodyPr/>
                    <a:lstStyle/>
                    <a:p>
                      <a:pPr algn="l" fontAlgn="b"/>
                      <a:r>
                        <a:rPr lang="en-US" sz="1100" u="none" strike="noStrike" dirty="0">
                          <a:effectLst/>
                        </a:rPr>
                        <a:t>7-P-2</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3693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968</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691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997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953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797</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756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681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1021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895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967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992623550"/>
                  </a:ext>
                </a:extLst>
              </a:tr>
              <a:tr h="157734">
                <a:tc>
                  <a:txBody>
                    <a:bodyPr/>
                    <a:lstStyle/>
                    <a:p>
                      <a:pPr algn="l" fontAlgn="b"/>
                      <a:r>
                        <a:rPr lang="en-US" sz="1100" u="none" strike="noStrike">
                          <a:effectLst/>
                        </a:rPr>
                        <a:t>7-P-3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2852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1018</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494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132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691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706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795</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514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416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754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597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680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469541514"/>
                  </a:ext>
                </a:extLst>
              </a:tr>
              <a:tr h="157734">
                <a:tc>
                  <a:txBody>
                    <a:bodyPr/>
                    <a:lstStyle/>
                    <a:p>
                      <a:pPr algn="l" fontAlgn="b"/>
                      <a:r>
                        <a:rPr lang="en-US" sz="1100" u="none" strike="noStrike">
                          <a:effectLst/>
                        </a:rPr>
                        <a:t>7-P-4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4588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1293</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654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176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1006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988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979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730</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648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1006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844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994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77405463"/>
                  </a:ext>
                </a:extLst>
              </a:tr>
              <a:tr h="157734">
                <a:tc>
                  <a:txBody>
                    <a:bodyPr/>
                    <a:lstStyle/>
                    <a:p>
                      <a:pPr algn="l" fontAlgn="b"/>
                      <a:r>
                        <a:rPr lang="en-US" sz="1100" u="none" strike="noStrike" dirty="0">
                          <a:effectLst/>
                        </a:rPr>
                        <a:t>7-P-5</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2873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967</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515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112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760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749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832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567</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796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647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714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3371842532"/>
                  </a:ext>
                </a:extLst>
              </a:tr>
              <a:tr h="157734">
                <a:tc>
                  <a:txBody>
                    <a:bodyPr/>
                    <a:lstStyle/>
                    <a:p>
                      <a:pPr algn="l" fontAlgn="b"/>
                      <a:r>
                        <a:rPr lang="en-US" sz="1100" u="none" strike="noStrike">
                          <a:effectLst/>
                        </a:rPr>
                        <a:t>7-P-1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1729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238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334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298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348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326</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310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253343698"/>
                  </a:ext>
                </a:extLst>
              </a:tr>
              <a:tr h="157734">
                <a:tc>
                  <a:txBody>
                    <a:bodyPr/>
                    <a:lstStyle/>
                    <a:p>
                      <a:pPr algn="l" fontAlgn="b"/>
                      <a:r>
                        <a:rPr lang="en-US" sz="1100" u="none" strike="noStrike">
                          <a:effectLst/>
                        </a:rPr>
                        <a:t>7-P-2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2725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164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660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634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718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523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461</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678</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587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629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2647732309"/>
                  </a:ext>
                </a:extLst>
              </a:tr>
              <a:tr h="157734">
                <a:tc>
                  <a:txBody>
                    <a:bodyPr/>
                    <a:lstStyle/>
                    <a:p>
                      <a:pPr algn="l" fontAlgn="b"/>
                      <a:r>
                        <a:rPr lang="en-US" sz="1100" u="none" strike="noStrike">
                          <a:effectLst/>
                        </a:rPr>
                        <a:t>7-P-3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1834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83</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389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399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462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291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251</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419</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339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387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2090787519"/>
                  </a:ext>
                </a:extLst>
              </a:tr>
              <a:tr h="157734">
                <a:tc>
                  <a:txBody>
                    <a:bodyPr/>
                    <a:lstStyle/>
                    <a:p>
                      <a:pPr algn="l" fontAlgn="b"/>
                      <a:r>
                        <a:rPr lang="en-US" sz="1100" u="none" strike="noStrike">
                          <a:effectLst/>
                        </a:rPr>
                        <a:t>7-P-4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3295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377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594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573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636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432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392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593</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493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573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2595994332"/>
                  </a:ext>
                </a:extLst>
              </a:tr>
              <a:tr h="157734">
                <a:tc>
                  <a:txBody>
                    <a:bodyPr/>
                    <a:lstStyle/>
                    <a:p>
                      <a:pPr algn="l" fontAlgn="b"/>
                      <a:r>
                        <a:rPr lang="en-US" sz="1100" u="none" strike="noStrike">
                          <a:effectLst/>
                        </a:rPr>
                        <a:t>7-P-5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1906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293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436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423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477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329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b="1" u="none" strike="noStrike" dirty="0">
                          <a:solidFill>
                            <a:srgbClr val="FF0000"/>
                          </a:solidFill>
                          <a:effectLst/>
                        </a:rPr>
                        <a:t>444</a:t>
                      </a:r>
                      <a:endParaRPr lang="en-US" sz="1100" b="1" i="0" u="none" strike="noStrike" dirty="0">
                        <a:solidFill>
                          <a:srgbClr val="FF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355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397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2901820178"/>
                  </a:ext>
                </a:extLst>
              </a:tr>
              <a:tr h="157734">
                <a:tc>
                  <a:txBody>
                    <a:bodyPr/>
                    <a:lstStyle/>
                    <a:p>
                      <a:pPr algn="l" fontAlgn="b"/>
                      <a:r>
                        <a:rPr lang="en-US" sz="1100" u="none" strike="noStrike">
                          <a:effectLst/>
                        </a:rPr>
                        <a:t>7-P-1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1403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136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144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99</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519660305"/>
                  </a:ext>
                </a:extLst>
              </a:tr>
              <a:tr h="157734">
                <a:tc>
                  <a:txBody>
                    <a:bodyPr/>
                    <a:lstStyle/>
                    <a:p>
                      <a:pPr algn="l" fontAlgn="b"/>
                      <a:r>
                        <a:rPr lang="en-US" sz="1100" u="none" strike="noStrike">
                          <a:effectLst/>
                        </a:rPr>
                        <a:t>7-P-2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2047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148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263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221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160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204</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206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1681185513"/>
                  </a:ext>
                </a:extLst>
              </a:tr>
              <a:tr h="157734">
                <a:tc>
                  <a:txBody>
                    <a:bodyPr/>
                    <a:lstStyle/>
                    <a:p>
                      <a:pPr algn="l" fontAlgn="b"/>
                      <a:r>
                        <a:rPr lang="en-US" sz="1100" u="none" strike="noStrike">
                          <a:effectLst/>
                        </a:rPr>
                        <a:t>7-P-3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1415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159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157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202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127</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139</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3777329618"/>
                  </a:ext>
                </a:extLst>
              </a:tr>
              <a:tr h="157734">
                <a:tc>
                  <a:txBody>
                    <a:bodyPr/>
                    <a:lstStyle/>
                    <a:p>
                      <a:pPr algn="l" fontAlgn="b"/>
                      <a:r>
                        <a:rPr lang="en-US" sz="1100" u="none" strike="noStrike">
                          <a:effectLst/>
                        </a:rPr>
                        <a:t>7-P-4</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2702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132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262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239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277</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160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162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188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245</a:t>
                      </a:r>
                      <a:endParaRPr lang="en-US" sz="1100" b="0" i="0" u="none" strike="noStrike" dirty="0">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2030049647"/>
                  </a:ext>
                </a:extLst>
              </a:tr>
              <a:tr h="157734">
                <a:tc>
                  <a:txBody>
                    <a:bodyPr/>
                    <a:lstStyle/>
                    <a:p>
                      <a:pPr algn="l" fontAlgn="b"/>
                      <a:r>
                        <a:rPr lang="en-US" sz="1100" u="none" strike="noStrike">
                          <a:effectLst/>
                        </a:rPr>
                        <a:t>7-P-5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1462</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171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166</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188</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109</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125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a:effectLst/>
                        </a:rPr>
                        <a:t>135</a:t>
                      </a:r>
                      <a:endParaRPr lang="en-US" sz="1100" b="0" i="0" u="none" strike="noStrike">
                        <a:solidFill>
                          <a:srgbClr val="000000"/>
                        </a:solidFill>
                        <a:effectLst/>
                        <a:latin typeface="Calibri" panose="020F0502020204030204" pitchFamily="34" charset="0"/>
                      </a:endParaRPr>
                    </a:p>
                  </a:txBody>
                  <a:tcPr marL="6572" marR="6572" marT="6572"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6572" marR="6572" marT="6572" marB="0" anchor="b"/>
                </a:tc>
                <a:extLst>
                  <a:ext uri="{0D108BD9-81ED-4DB2-BD59-A6C34878D82A}">
                    <a16:rowId xmlns:a16="http://schemas.microsoft.com/office/drawing/2014/main" val="653253654"/>
                  </a:ext>
                </a:extLst>
              </a:tr>
            </a:tbl>
          </a:graphicData>
        </a:graphic>
      </p:graphicFrame>
      <p:sp>
        <p:nvSpPr>
          <p:cNvPr id="13" name="Rectangle 12"/>
          <p:cNvSpPr/>
          <p:nvPr/>
        </p:nvSpPr>
        <p:spPr>
          <a:xfrm>
            <a:off x="744232" y="1636294"/>
            <a:ext cx="7658822" cy="842211"/>
          </a:xfrm>
          <a:prstGeom prst="rect">
            <a:avLst/>
          </a:prstGeom>
          <a:solidFill>
            <a:schemeClr val="accent2">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4232" y="2502568"/>
            <a:ext cx="7658822" cy="842211"/>
          </a:xfrm>
          <a:prstGeom prst="rect">
            <a:avLst/>
          </a:prstGeom>
          <a:solidFill>
            <a:schemeClr val="accent4">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4232" y="3368124"/>
            <a:ext cx="7658822" cy="842211"/>
          </a:xfrm>
          <a:prstGeom prst="rect">
            <a:avLst/>
          </a:prstGeom>
          <a:solidFill>
            <a:srgbClr val="00B05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9024" y="4233681"/>
            <a:ext cx="7658822" cy="842211"/>
          </a:xfrm>
          <a:prstGeom prst="rect">
            <a:avLst/>
          </a:prstGeom>
          <a:solidFill>
            <a:schemeClr val="tx2">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09331" y="5793986"/>
            <a:ext cx="7438960" cy="369332"/>
          </a:xfrm>
          <a:prstGeom prst="rect">
            <a:avLst/>
          </a:prstGeom>
          <a:noFill/>
        </p:spPr>
        <p:txBody>
          <a:bodyPr wrap="none" rtlCol="0">
            <a:spAutoFit/>
          </a:bodyPr>
          <a:lstStyle/>
          <a:p>
            <a:r>
              <a:rPr lang="en-US" b="1" dirty="0"/>
              <a:t>Normal Tissue is the third predominant contribution of cancer plasma (</a:t>
            </a:r>
            <a:r>
              <a:rPr lang="en-US" b="1" dirty="0">
                <a:solidFill>
                  <a:srgbClr val="FF0000"/>
                </a:solidFill>
              </a:rPr>
              <a:t>6%</a:t>
            </a:r>
            <a:r>
              <a:rPr lang="en-US" b="1" dirty="0"/>
              <a:t>)</a:t>
            </a:r>
          </a:p>
        </p:txBody>
      </p:sp>
    </p:spTree>
    <p:extLst>
      <p:ext uri="{BB962C8B-B14F-4D97-AF65-F5344CB8AC3E}">
        <p14:creationId xmlns:p14="http://schemas.microsoft.com/office/powerpoint/2010/main" val="2150457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621" y="3737519"/>
            <a:ext cx="4873195" cy="2310733"/>
          </a:xfrm>
          <a:prstGeom prst="rect">
            <a:avLst/>
          </a:prstGeom>
        </p:spPr>
      </p:pic>
      <p:sp>
        <p:nvSpPr>
          <p:cNvPr id="4" name="Rectangle 3"/>
          <p:cNvSpPr/>
          <p:nvPr/>
        </p:nvSpPr>
        <p:spPr>
          <a:xfrm>
            <a:off x="174014" y="115512"/>
            <a:ext cx="8509699" cy="770147"/>
          </a:xfrm>
          <a:prstGeom prst="rect">
            <a:avLst/>
          </a:prstGeom>
        </p:spPr>
        <p:txBody>
          <a:bodyPr wrap="square">
            <a:spAutoFit/>
          </a:bodyPr>
          <a:lstStyle/>
          <a:p>
            <a:pPr algn="ctr">
              <a:lnSpc>
                <a:spcPct val="115000"/>
              </a:lnSpc>
              <a:spcBef>
                <a:spcPts val="200"/>
              </a:spcBef>
            </a:pPr>
            <a:r>
              <a:rPr lang="en-US" sz="2000" b="1" i="1" dirty="0">
                <a:latin typeface="Arial" panose="020B0604020202020204" pitchFamily="34" charset="0"/>
                <a:ea typeface="Cambria" panose="02040503050406030204" pitchFamily="18" charset="0"/>
                <a:cs typeface="Arial" panose="020B0604020202020204" pitchFamily="34" charset="0"/>
              </a:rPr>
              <a:t>Deconvolution of normal plasma based on high-methylation haplotype (HMH)</a:t>
            </a:r>
            <a:endParaRPr lang="en-US" sz="2000" b="1" i="1" dirty="0">
              <a:effectLst/>
              <a:latin typeface="Arial" panose="020B0604020202020204" pitchFamily="34" charset="0"/>
              <a:ea typeface="Cambria" panose="02040503050406030204" pitchFamily="18"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825911754"/>
              </p:ext>
            </p:extLst>
          </p:nvPr>
        </p:nvGraphicFramePr>
        <p:xfrm>
          <a:off x="668230" y="2303873"/>
          <a:ext cx="7755979" cy="1405040"/>
        </p:xfrm>
        <a:graphic>
          <a:graphicData uri="http://schemas.openxmlformats.org/drawingml/2006/table">
            <a:tbl>
              <a:tblPr>
                <a:tableStyleId>{5C22544A-7EE6-4342-B048-85BDC9FD1C3A}</a:tableStyleId>
              </a:tblPr>
              <a:tblGrid>
                <a:gridCol w="527107">
                  <a:extLst>
                    <a:ext uri="{9D8B030D-6E8A-4147-A177-3AD203B41FA5}">
                      <a16:colId xmlns:a16="http://schemas.microsoft.com/office/drawing/2014/main" val="95560122"/>
                    </a:ext>
                  </a:extLst>
                </a:gridCol>
                <a:gridCol w="602406">
                  <a:extLst>
                    <a:ext uri="{9D8B030D-6E8A-4147-A177-3AD203B41FA5}">
                      <a16:colId xmlns:a16="http://schemas.microsoft.com/office/drawing/2014/main" val="2982174898"/>
                    </a:ext>
                  </a:extLst>
                </a:gridCol>
                <a:gridCol w="602406">
                  <a:extLst>
                    <a:ext uri="{9D8B030D-6E8A-4147-A177-3AD203B41FA5}">
                      <a16:colId xmlns:a16="http://schemas.microsoft.com/office/drawing/2014/main" val="1282171969"/>
                    </a:ext>
                  </a:extLst>
                </a:gridCol>
                <a:gridCol w="602406">
                  <a:extLst>
                    <a:ext uri="{9D8B030D-6E8A-4147-A177-3AD203B41FA5}">
                      <a16:colId xmlns:a16="http://schemas.microsoft.com/office/drawing/2014/main" val="3625638444"/>
                    </a:ext>
                  </a:extLst>
                </a:gridCol>
                <a:gridCol w="602406">
                  <a:extLst>
                    <a:ext uri="{9D8B030D-6E8A-4147-A177-3AD203B41FA5}">
                      <a16:colId xmlns:a16="http://schemas.microsoft.com/office/drawing/2014/main" val="954703139"/>
                    </a:ext>
                  </a:extLst>
                </a:gridCol>
                <a:gridCol w="638174">
                  <a:extLst>
                    <a:ext uri="{9D8B030D-6E8A-4147-A177-3AD203B41FA5}">
                      <a16:colId xmlns:a16="http://schemas.microsoft.com/office/drawing/2014/main" val="3221484714"/>
                    </a:ext>
                  </a:extLst>
                </a:gridCol>
                <a:gridCol w="566638">
                  <a:extLst>
                    <a:ext uri="{9D8B030D-6E8A-4147-A177-3AD203B41FA5}">
                      <a16:colId xmlns:a16="http://schemas.microsoft.com/office/drawing/2014/main" val="2996553225"/>
                    </a:ext>
                  </a:extLst>
                </a:gridCol>
                <a:gridCol w="602406">
                  <a:extLst>
                    <a:ext uri="{9D8B030D-6E8A-4147-A177-3AD203B41FA5}">
                      <a16:colId xmlns:a16="http://schemas.microsoft.com/office/drawing/2014/main" val="916076078"/>
                    </a:ext>
                  </a:extLst>
                </a:gridCol>
                <a:gridCol w="602406">
                  <a:extLst>
                    <a:ext uri="{9D8B030D-6E8A-4147-A177-3AD203B41FA5}">
                      <a16:colId xmlns:a16="http://schemas.microsoft.com/office/drawing/2014/main" val="654212918"/>
                    </a:ext>
                  </a:extLst>
                </a:gridCol>
                <a:gridCol w="602406">
                  <a:extLst>
                    <a:ext uri="{9D8B030D-6E8A-4147-A177-3AD203B41FA5}">
                      <a16:colId xmlns:a16="http://schemas.microsoft.com/office/drawing/2014/main" val="2396261037"/>
                    </a:ext>
                  </a:extLst>
                </a:gridCol>
                <a:gridCol w="602406">
                  <a:extLst>
                    <a:ext uri="{9D8B030D-6E8A-4147-A177-3AD203B41FA5}">
                      <a16:colId xmlns:a16="http://schemas.microsoft.com/office/drawing/2014/main" val="3056293108"/>
                    </a:ext>
                  </a:extLst>
                </a:gridCol>
                <a:gridCol w="602406">
                  <a:extLst>
                    <a:ext uri="{9D8B030D-6E8A-4147-A177-3AD203B41FA5}">
                      <a16:colId xmlns:a16="http://schemas.microsoft.com/office/drawing/2014/main" val="1336733951"/>
                    </a:ext>
                  </a:extLst>
                </a:gridCol>
                <a:gridCol w="602406">
                  <a:extLst>
                    <a:ext uri="{9D8B030D-6E8A-4147-A177-3AD203B41FA5}">
                      <a16:colId xmlns:a16="http://schemas.microsoft.com/office/drawing/2014/main" val="2117159896"/>
                    </a:ext>
                  </a:extLst>
                </a:gridCol>
              </a:tblGrid>
              <a:tr h="175630">
                <a:tc>
                  <a:txBody>
                    <a:bodyPr/>
                    <a:lstStyle/>
                    <a:p>
                      <a:pPr algn="l" fontAlgn="b"/>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l" fontAlgn="b"/>
                      <a:r>
                        <a:rPr lang="en-US" sz="1100" u="none" strike="noStrike" dirty="0">
                          <a:effectLst/>
                        </a:rPr>
                        <a:t>NC-P-12</a:t>
                      </a:r>
                      <a:endParaRPr lang="en-US" sz="1100" b="0" i="0" u="none" strike="noStrike" dirty="0">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Bladder</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Brain</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Colon</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Esophagus</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Intestine</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Kidney</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Liver</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Lung</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Pancreas</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Stomach</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WB</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1501594741"/>
                  </a:ext>
                </a:extLst>
              </a:tr>
              <a:tr h="175630">
                <a:tc>
                  <a:txBody>
                    <a:bodyPr/>
                    <a:lstStyle/>
                    <a:p>
                      <a:pPr algn="l" fontAlgn="b"/>
                      <a:r>
                        <a:rPr lang="en-US" sz="1100" u="none" strike="noStrike" dirty="0">
                          <a:effectLst/>
                        </a:rPr>
                        <a:t>NC-P-12</a:t>
                      </a:r>
                      <a:endParaRPr lang="en-US" sz="1100" b="0" i="0" u="none" strike="noStrike" dirty="0">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3628</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585</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chemeClr val="accent1"/>
                          </a:solidFill>
                          <a:effectLst/>
                        </a:rPr>
                        <a:t>176</a:t>
                      </a:r>
                      <a:endParaRPr lang="en-US" sz="1100" b="0" i="0" u="none" strike="noStrike" dirty="0">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830</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808</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872</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655</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523</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840</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732</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824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0</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1375400102"/>
                  </a:ext>
                </a:extLst>
              </a:tr>
              <a:tr h="175630">
                <a:tc>
                  <a:txBody>
                    <a:bodyPr/>
                    <a:lstStyle/>
                    <a:p>
                      <a:pPr algn="l" fontAlgn="b"/>
                      <a:r>
                        <a:rPr lang="en-US" sz="1100" u="none" strike="noStrike">
                          <a:effectLst/>
                        </a:rPr>
                        <a:t>NC-P-13</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2019</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341</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chemeClr val="accent1"/>
                          </a:solidFill>
                          <a:effectLst/>
                        </a:rPr>
                        <a:t>106</a:t>
                      </a:r>
                      <a:endParaRPr lang="en-US" sz="1100" b="0" i="0" u="none" strike="noStrike">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456</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461</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528</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369</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294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483</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413</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462</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0</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495214361"/>
                  </a:ext>
                </a:extLst>
              </a:tr>
              <a:tr h="175630">
                <a:tc>
                  <a:txBody>
                    <a:bodyPr/>
                    <a:lstStyle/>
                    <a:p>
                      <a:pPr algn="l" fontAlgn="b"/>
                      <a:r>
                        <a:rPr lang="en-US" sz="1100" u="none" strike="noStrike">
                          <a:effectLst/>
                        </a:rPr>
                        <a:t>NC-P-14</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2311</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406</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chemeClr val="accent1"/>
                          </a:solidFill>
                          <a:effectLst/>
                        </a:rPr>
                        <a:t>123</a:t>
                      </a:r>
                      <a:endParaRPr lang="en-US" sz="1100" b="0" i="0" u="none" strike="noStrike">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544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532</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592</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404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348</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568</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487</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531</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effectLst/>
                        </a:rPr>
                        <a:t>0</a:t>
                      </a:r>
                      <a:endParaRPr lang="en-US" sz="1100" b="0" i="0" u="none" strike="noStrike" dirty="0">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040473816"/>
                  </a:ext>
                </a:extLst>
              </a:tr>
              <a:tr h="175630">
                <a:tc>
                  <a:txBody>
                    <a:bodyPr/>
                    <a:lstStyle/>
                    <a:p>
                      <a:pPr algn="l" fontAlgn="b"/>
                      <a:r>
                        <a:rPr lang="en-US" sz="1100" u="none" strike="noStrike">
                          <a:effectLst/>
                        </a:rPr>
                        <a:t>NC-P-15</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2604</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445</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chemeClr val="accent1"/>
                          </a:solidFill>
                          <a:effectLst/>
                        </a:rPr>
                        <a:t>129</a:t>
                      </a:r>
                      <a:endParaRPr lang="en-US" sz="1100" b="0" i="0" u="none" strike="noStrike">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604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594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686</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485</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381</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667</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533</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614</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0</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418371846"/>
                  </a:ext>
                </a:extLst>
              </a:tr>
              <a:tr h="175630">
                <a:tc>
                  <a:txBody>
                    <a:bodyPr/>
                    <a:lstStyle/>
                    <a:p>
                      <a:pPr algn="l" fontAlgn="b"/>
                      <a:r>
                        <a:rPr lang="en-US" sz="1100" u="none" strike="noStrike">
                          <a:effectLst/>
                        </a:rPr>
                        <a:t>NC-P-16</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3384</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551</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chemeClr val="accent1"/>
                          </a:solidFill>
                          <a:effectLst/>
                        </a:rPr>
                        <a:t>192</a:t>
                      </a:r>
                      <a:endParaRPr lang="en-US" sz="1100" b="0" i="0" u="none" strike="noStrike" dirty="0">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804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774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904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637</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509</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850</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687</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791</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0</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2404763987"/>
                  </a:ext>
                </a:extLst>
              </a:tr>
              <a:tr h="175630">
                <a:tc>
                  <a:txBody>
                    <a:bodyPr/>
                    <a:lstStyle/>
                    <a:p>
                      <a:pPr algn="l" fontAlgn="b"/>
                      <a:r>
                        <a:rPr lang="en-US" sz="1100" u="none" strike="noStrike">
                          <a:effectLst/>
                        </a:rPr>
                        <a:t>NC-P-17</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3168</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573</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chemeClr val="accent1"/>
                          </a:solidFill>
                          <a:effectLst/>
                        </a:rPr>
                        <a:t>164</a:t>
                      </a:r>
                      <a:endParaRPr lang="en-US" sz="1100" b="0" i="0" u="none" strike="noStrike" dirty="0">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794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757</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844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624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485</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790</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708</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798</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0</a:t>
                      </a:r>
                      <a:endParaRPr lang="en-US" sz="1100" b="0" i="0" u="none" strike="noStrike">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1941444903"/>
                  </a:ext>
                </a:extLst>
              </a:tr>
              <a:tr h="175630">
                <a:tc>
                  <a:txBody>
                    <a:bodyPr/>
                    <a:lstStyle/>
                    <a:p>
                      <a:pPr algn="l" fontAlgn="b"/>
                      <a:r>
                        <a:rPr lang="en-US" sz="1100" u="none" strike="noStrike">
                          <a:effectLst/>
                        </a:rPr>
                        <a:t>NC-P-18</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3719</a:t>
                      </a:r>
                      <a:endParaRPr lang="en-US" sz="1100" b="0" i="0" u="none" strike="noStrike">
                        <a:solidFill>
                          <a:srgbClr val="C6591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670</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chemeClr val="accent1"/>
                          </a:solidFill>
                          <a:effectLst/>
                        </a:rPr>
                        <a:t>208</a:t>
                      </a:r>
                      <a:endParaRPr lang="en-US" sz="1100" b="0" i="0" u="none" strike="noStrike" dirty="0">
                        <a:solidFill>
                          <a:schemeClr val="accent1"/>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943</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925</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1044</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738</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a:solidFill>
                            <a:srgbClr val="FF0000"/>
                          </a:solidFill>
                          <a:effectLst/>
                        </a:rPr>
                        <a:t>582</a:t>
                      </a:r>
                      <a:endParaRPr lang="en-US" sz="1100" b="0" i="0" u="none" strike="noStrike">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1009</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791</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solidFill>
                            <a:srgbClr val="FF0000"/>
                          </a:solidFill>
                          <a:effectLst/>
                        </a:rPr>
                        <a:t>948</a:t>
                      </a:r>
                      <a:endParaRPr lang="en-US" sz="1100" b="0" i="0" u="none" strike="noStrike" dirty="0">
                        <a:solidFill>
                          <a:srgbClr val="FF0000"/>
                        </a:solidFill>
                        <a:effectLst/>
                        <a:latin typeface="Calibri" panose="020F0502020204030204" pitchFamily="34" charset="0"/>
                      </a:endParaRPr>
                    </a:p>
                  </a:txBody>
                  <a:tcPr marL="7318" marR="7318" marT="7318" marB="0" anchor="b"/>
                </a:tc>
                <a:tc>
                  <a:txBody>
                    <a:bodyPr/>
                    <a:lstStyle/>
                    <a:p>
                      <a:pPr algn="r" fontAlgn="b"/>
                      <a:r>
                        <a:rPr lang="en-US" sz="1100" u="none" strike="noStrike" dirty="0">
                          <a:effectLst/>
                        </a:rPr>
                        <a:t>0</a:t>
                      </a:r>
                      <a:endParaRPr lang="en-US" sz="1100" b="0" i="0" u="none" strike="noStrike" dirty="0">
                        <a:solidFill>
                          <a:srgbClr val="C65911"/>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0567713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35815658"/>
              </p:ext>
            </p:extLst>
          </p:nvPr>
        </p:nvGraphicFramePr>
        <p:xfrm>
          <a:off x="668231" y="844942"/>
          <a:ext cx="7755978" cy="1405040"/>
        </p:xfrm>
        <a:graphic>
          <a:graphicData uri="http://schemas.openxmlformats.org/drawingml/2006/table">
            <a:tbl>
              <a:tblPr>
                <a:tableStyleId>{5C22544A-7EE6-4342-B048-85BDC9FD1C3A}</a:tableStyleId>
              </a:tblPr>
              <a:tblGrid>
                <a:gridCol w="527106">
                  <a:extLst>
                    <a:ext uri="{9D8B030D-6E8A-4147-A177-3AD203B41FA5}">
                      <a16:colId xmlns:a16="http://schemas.microsoft.com/office/drawing/2014/main" val="1053794082"/>
                    </a:ext>
                  </a:extLst>
                </a:gridCol>
                <a:gridCol w="602406">
                  <a:extLst>
                    <a:ext uri="{9D8B030D-6E8A-4147-A177-3AD203B41FA5}">
                      <a16:colId xmlns:a16="http://schemas.microsoft.com/office/drawing/2014/main" val="2721584501"/>
                    </a:ext>
                  </a:extLst>
                </a:gridCol>
                <a:gridCol w="602406">
                  <a:extLst>
                    <a:ext uri="{9D8B030D-6E8A-4147-A177-3AD203B41FA5}">
                      <a16:colId xmlns:a16="http://schemas.microsoft.com/office/drawing/2014/main" val="3115331100"/>
                    </a:ext>
                  </a:extLst>
                </a:gridCol>
                <a:gridCol w="602406">
                  <a:extLst>
                    <a:ext uri="{9D8B030D-6E8A-4147-A177-3AD203B41FA5}">
                      <a16:colId xmlns:a16="http://schemas.microsoft.com/office/drawing/2014/main" val="4023111721"/>
                    </a:ext>
                  </a:extLst>
                </a:gridCol>
                <a:gridCol w="602406">
                  <a:extLst>
                    <a:ext uri="{9D8B030D-6E8A-4147-A177-3AD203B41FA5}">
                      <a16:colId xmlns:a16="http://schemas.microsoft.com/office/drawing/2014/main" val="2411264725"/>
                    </a:ext>
                  </a:extLst>
                </a:gridCol>
                <a:gridCol w="630155">
                  <a:extLst>
                    <a:ext uri="{9D8B030D-6E8A-4147-A177-3AD203B41FA5}">
                      <a16:colId xmlns:a16="http://schemas.microsoft.com/office/drawing/2014/main" val="1099141161"/>
                    </a:ext>
                  </a:extLst>
                </a:gridCol>
                <a:gridCol w="574657">
                  <a:extLst>
                    <a:ext uri="{9D8B030D-6E8A-4147-A177-3AD203B41FA5}">
                      <a16:colId xmlns:a16="http://schemas.microsoft.com/office/drawing/2014/main" val="341645615"/>
                    </a:ext>
                  </a:extLst>
                </a:gridCol>
                <a:gridCol w="602406">
                  <a:extLst>
                    <a:ext uri="{9D8B030D-6E8A-4147-A177-3AD203B41FA5}">
                      <a16:colId xmlns:a16="http://schemas.microsoft.com/office/drawing/2014/main" val="2955832336"/>
                    </a:ext>
                  </a:extLst>
                </a:gridCol>
                <a:gridCol w="602406">
                  <a:extLst>
                    <a:ext uri="{9D8B030D-6E8A-4147-A177-3AD203B41FA5}">
                      <a16:colId xmlns:a16="http://schemas.microsoft.com/office/drawing/2014/main" val="3092590166"/>
                    </a:ext>
                  </a:extLst>
                </a:gridCol>
                <a:gridCol w="602406">
                  <a:extLst>
                    <a:ext uri="{9D8B030D-6E8A-4147-A177-3AD203B41FA5}">
                      <a16:colId xmlns:a16="http://schemas.microsoft.com/office/drawing/2014/main" val="2005710002"/>
                    </a:ext>
                  </a:extLst>
                </a:gridCol>
                <a:gridCol w="602406">
                  <a:extLst>
                    <a:ext uri="{9D8B030D-6E8A-4147-A177-3AD203B41FA5}">
                      <a16:colId xmlns:a16="http://schemas.microsoft.com/office/drawing/2014/main" val="2681320795"/>
                    </a:ext>
                  </a:extLst>
                </a:gridCol>
                <a:gridCol w="602406">
                  <a:extLst>
                    <a:ext uri="{9D8B030D-6E8A-4147-A177-3AD203B41FA5}">
                      <a16:colId xmlns:a16="http://schemas.microsoft.com/office/drawing/2014/main" val="3146460107"/>
                    </a:ext>
                  </a:extLst>
                </a:gridCol>
                <a:gridCol w="602406">
                  <a:extLst>
                    <a:ext uri="{9D8B030D-6E8A-4147-A177-3AD203B41FA5}">
                      <a16:colId xmlns:a16="http://schemas.microsoft.com/office/drawing/2014/main" val="568752699"/>
                    </a:ext>
                  </a:extLst>
                </a:gridCol>
              </a:tblGrid>
              <a:tr h="175630">
                <a:tc>
                  <a:txBody>
                    <a:bodyPr/>
                    <a:lstStyle/>
                    <a:p>
                      <a:pPr algn="l" fontAlgn="b"/>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NC-P-12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Bladder</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Brain</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Colon</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Esophagus</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Intestine</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Kidney</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Liver</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Lung</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Pancreas</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Stomach</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l" fontAlgn="b"/>
                      <a:r>
                        <a:rPr lang="en-US" sz="1100" u="none" strike="noStrike">
                          <a:effectLst/>
                        </a:rPr>
                        <a:t>WB</a:t>
                      </a:r>
                      <a:endParaRPr lang="en-US" sz="1100" b="0" i="0" u="none" strike="noStrike">
                        <a:solidFill>
                          <a:srgbClr val="375623"/>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463269522"/>
                  </a:ext>
                </a:extLst>
              </a:tr>
              <a:tr h="175630">
                <a:tc>
                  <a:txBody>
                    <a:bodyPr/>
                    <a:lstStyle/>
                    <a:p>
                      <a:pPr algn="l" fontAlgn="b"/>
                      <a:r>
                        <a:rPr lang="en-US" sz="1100" u="none" strike="noStrike">
                          <a:effectLst/>
                        </a:rPr>
                        <a:t>NC-P-12</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10831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5830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3244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6736</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6684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7070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6197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5804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7000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6250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6747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dirty="0">
                          <a:solidFill>
                            <a:srgbClr val="FF0000"/>
                          </a:solidFill>
                          <a:effectLst/>
                        </a:rPr>
                        <a:t>7203</a:t>
                      </a:r>
                      <a:endParaRPr lang="en-US" sz="1100" b="1" i="0" u="none" strike="noStrike" dirty="0">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952378415"/>
                  </a:ext>
                </a:extLst>
              </a:tr>
              <a:tr h="175630">
                <a:tc>
                  <a:txBody>
                    <a:bodyPr/>
                    <a:lstStyle/>
                    <a:p>
                      <a:pPr algn="l" fontAlgn="b"/>
                      <a:r>
                        <a:rPr lang="en-US" sz="1100" u="none" strike="noStrike">
                          <a:effectLst/>
                        </a:rPr>
                        <a:t>NC-P-13</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7220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4315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2568</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4904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4854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5097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4546</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4300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5089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4581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4859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a:solidFill>
                            <a:srgbClr val="FF0000"/>
                          </a:solidFill>
                          <a:effectLst/>
                        </a:rPr>
                        <a:t>5201</a:t>
                      </a:r>
                      <a:endParaRPr lang="en-US" sz="1100" b="1" i="0" u="none" strike="noStrike">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898232314"/>
                  </a:ext>
                </a:extLst>
              </a:tr>
              <a:tr h="175630">
                <a:tc>
                  <a:txBody>
                    <a:bodyPr/>
                    <a:lstStyle/>
                    <a:p>
                      <a:pPr algn="l" fontAlgn="b"/>
                      <a:r>
                        <a:rPr lang="en-US" sz="1100" u="none" strike="noStrike">
                          <a:effectLst/>
                        </a:rPr>
                        <a:t>NC-P-14</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7747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4567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2648</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5112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5147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5378</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4773</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4589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5342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4851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5137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a:solidFill>
                            <a:srgbClr val="FF0000"/>
                          </a:solidFill>
                          <a:effectLst/>
                        </a:rPr>
                        <a:t>5436</a:t>
                      </a:r>
                      <a:endParaRPr lang="en-US" sz="1100" b="1" i="0" u="none" strike="noStrike">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1522756605"/>
                  </a:ext>
                </a:extLst>
              </a:tr>
              <a:tr h="175630">
                <a:tc>
                  <a:txBody>
                    <a:bodyPr/>
                    <a:lstStyle/>
                    <a:p>
                      <a:pPr algn="l" fontAlgn="b"/>
                      <a:r>
                        <a:rPr lang="en-US" sz="1100" u="none" strike="noStrike">
                          <a:effectLst/>
                        </a:rPr>
                        <a:t>NC-P-15</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8993</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5278</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3102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5951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5953</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6265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5566</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5263</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6241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5554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5962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a:solidFill>
                            <a:srgbClr val="FF0000"/>
                          </a:solidFill>
                          <a:effectLst/>
                        </a:rPr>
                        <a:t>6389</a:t>
                      </a:r>
                      <a:endParaRPr lang="en-US" sz="1100" b="1" i="0" u="none" strike="noStrike">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2854856859"/>
                  </a:ext>
                </a:extLst>
              </a:tr>
              <a:tr h="175630">
                <a:tc>
                  <a:txBody>
                    <a:bodyPr/>
                    <a:lstStyle/>
                    <a:p>
                      <a:pPr algn="l" fontAlgn="b"/>
                      <a:r>
                        <a:rPr lang="en-US" sz="1100" u="none" strike="noStrike">
                          <a:effectLst/>
                        </a:rPr>
                        <a:t>NC-P-16</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10650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5945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3490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6777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6732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7149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6283</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5930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7095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6332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6798</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a:solidFill>
                            <a:srgbClr val="FF0000"/>
                          </a:solidFill>
                          <a:effectLst/>
                        </a:rPr>
                        <a:t>7266</a:t>
                      </a:r>
                      <a:endParaRPr lang="en-US" sz="1100" b="1" i="0" u="none" strike="noStrike">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930920065"/>
                  </a:ext>
                </a:extLst>
              </a:tr>
              <a:tr h="175630">
                <a:tc>
                  <a:txBody>
                    <a:bodyPr/>
                    <a:lstStyle/>
                    <a:p>
                      <a:pPr algn="l" fontAlgn="b"/>
                      <a:r>
                        <a:rPr lang="en-US" sz="1100" u="none" strike="noStrike">
                          <a:effectLst/>
                        </a:rPr>
                        <a:t>NC-P-17</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11810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7280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4502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8112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8057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8439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7639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7231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8392</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7655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8164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a:solidFill>
                            <a:srgbClr val="FF0000"/>
                          </a:solidFill>
                          <a:effectLst/>
                        </a:rPr>
                        <a:t>8642</a:t>
                      </a:r>
                      <a:endParaRPr lang="en-US" sz="1100" b="1" i="0" u="none" strike="noStrike">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1909205158"/>
                  </a:ext>
                </a:extLst>
              </a:tr>
              <a:tr h="175630">
                <a:tc>
                  <a:txBody>
                    <a:bodyPr/>
                    <a:lstStyle/>
                    <a:p>
                      <a:pPr algn="l" fontAlgn="b"/>
                      <a:r>
                        <a:rPr lang="en-US" sz="1100" u="none" strike="noStrike">
                          <a:effectLst/>
                        </a:rPr>
                        <a:t>NC-P-18</a:t>
                      </a:r>
                      <a:endParaRPr lang="en-US" sz="1100" b="0" i="0" u="none" strike="noStrike">
                        <a:solidFill>
                          <a:srgbClr val="000000"/>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14251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8745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5406</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9827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9767</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10265</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9190</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8791</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10246</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9219</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u="none" strike="noStrike">
                          <a:effectLst/>
                        </a:rPr>
                        <a:t>9884</a:t>
                      </a:r>
                      <a:endParaRPr lang="en-US" sz="1100" b="0" i="0" u="none" strike="noStrike">
                        <a:solidFill>
                          <a:srgbClr val="375623"/>
                        </a:solidFill>
                        <a:effectLst/>
                        <a:latin typeface="Calibri" panose="020F0502020204030204" pitchFamily="34" charset="0"/>
                      </a:endParaRPr>
                    </a:p>
                  </a:txBody>
                  <a:tcPr marL="7318" marR="7318" marT="7318" marB="0" anchor="b"/>
                </a:tc>
                <a:tc>
                  <a:txBody>
                    <a:bodyPr/>
                    <a:lstStyle/>
                    <a:p>
                      <a:pPr algn="r" fontAlgn="b"/>
                      <a:r>
                        <a:rPr lang="en-US" sz="1100" b="1" u="none" strike="noStrike" dirty="0">
                          <a:solidFill>
                            <a:srgbClr val="FF0000"/>
                          </a:solidFill>
                          <a:effectLst/>
                        </a:rPr>
                        <a:t>10532</a:t>
                      </a:r>
                      <a:endParaRPr lang="en-US" sz="1100" b="1" i="0" u="none" strike="noStrike" dirty="0">
                        <a:solidFill>
                          <a:srgbClr val="FF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925790318"/>
                  </a:ext>
                </a:extLst>
              </a:tr>
            </a:tbl>
          </a:graphicData>
        </a:graphic>
      </p:graphicFrame>
      <p:sp>
        <p:nvSpPr>
          <p:cNvPr id="7" name="Rectangle 6"/>
          <p:cNvSpPr/>
          <p:nvPr/>
        </p:nvSpPr>
        <p:spPr>
          <a:xfrm>
            <a:off x="968098" y="6019646"/>
            <a:ext cx="8250197" cy="646331"/>
          </a:xfrm>
          <a:prstGeom prst="rect">
            <a:avLst/>
          </a:prstGeom>
        </p:spPr>
        <p:txBody>
          <a:bodyPr wrap="square">
            <a:spAutoFit/>
          </a:bodyPr>
          <a:lstStyle/>
          <a:p>
            <a:r>
              <a:rPr lang="en-US" b="1" dirty="0"/>
              <a:t>WB is the predominant contribution of cancer plasma (</a:t>
            </a:r>
            <a:r>
              <a:rPr lang="en-US" b="1" dirty="0">
                <a:solidFill>
                  <a:srgbClr val="FF0000"/>
                </a:solidFill>
              </a:rPr>
              <a:t>71%</a:t>
            </a:r>
            <a:r>
              <a:rPr lang="en-US" b="1" dirty="0"/>
              <a:t>)</a:t>
            </a:r>
          </a:p>
          <a:p>
            <a:r>
              <a:rPr lang="en-US" b="1" dirty="0"/>
              <a:t>Primary tissue is the second predominant contribution of cancer plasma (</a:t>
            </a:r>
            <a:r>
              <a:rPr lang="en-US" b="1" dirty="0">
                <a:solidFill>
                  <a:srgbClr val="FF0000"/>
                </a:solidFill>
              </a:rPr>
              <a:t>7%</a:t>
            </a:r>
            <a:r>
              <a:rPr lang="en-US" b="1" dirty="0"/>
              <a:t>)</a:t>
            </a:r>
          </a:p>
        </p:txBody>
      </p:sp>
    </p:spTree>
    <p:extLst>
      <p:ext uri="{BB962C8B-B14F-4D97-AF65-F5344CB8AC3E}">
        <p14:creationId xmlns:p14="http://schemas.microsoft.com/office/powerpoint/2010/main" val="2282935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9805"/>
          <a:stretch/>
        </p:blipFill>
        <p:spPr>
          <a:xfrm>
            <a:off x="590562" y="954577"/>
            <a:ext cx="7398407" cy="4258215"/>
          </a:xfrm>
          <a:prstGeom prst="rect">
            <a:avLst/>
          </a:prstGeom>
        </p:spPr>
      </p:pic>
      <p:sp>
        <p:nvSpPr>
          <p:cNvPr id="4" name="Rectangle 3"/>
          <p:cNvSpPr/>
          <p:nvPr/>
        </p:nvSpPr>
        <p:spPr>
          <a:xfrm>
            <a:off x="412526" y="266282"/>
            <a:ext cx="8509699" cy="383823"/>
          </a:xfrm>
          <a:prstGeom prst="rect">
            <a:avLst/>
          </a:prstGeom>
        </p:spPr>
        <p:txBody>
          <a:bodyPr wrap="square">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Estimate cancer plasma composition by methylation-haplotype load</a:t>
            </a:r>
            <a:endParaRPr lang="en-US"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5" name="Rectangle 4"/>
          <p:cNvSpPr/>
          <p:nvPr/>
        </p:nvSpPr>
        <p:spPr>
          <a:xfrm>
            <a:off x="412525" y="5613517"/>
            <a:ext cx="8509699" cy="729430"/>
          </a:xfrm>
          <a:prstGeom prst="rect">
            <a:avLst/>
          </a:prstGeom>
        </p:spPr>
        <p:txBody>
          <a:bodyPr wrap="square">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Standard curve between average MHL and cancer component established by sampling with different proportion of cancer and WB samples</a:t>
            </a:r>
            <a:endParaRPr lang="en-US" b="1" i="1" dirty="0">
              <a:effectLst/>
              <a:latin typeface="Arial" panose="020B0604020202020204" pitchFamily="34" charset="0"/>
              <a:ea typeface="Cambria" panose="02040503050406030204" pitchFamily="18" charset="0"/>
              <a:cs typeface="Arial" panose="020B0604020202020204" pitchFamily="34" charset="0"/>
            </a:endParaRPr>
          </a:p>
        </p:txBody>
      </p:sp>
      <p:sp>
        <p:nvSpPr>
          <p:cNvPr id="6" name="Rectangle 5"/>
          <p:cNvSpPr/>
          <p:nvPr/>
        </p:nvSpPr>
        <p:spPr>
          <a:xfrm>
            <a:off x="3112274" y="3621323"/>
            <a:ext cx="705642" cy="369332"/>
          </a:xfrm>
          <a:prstGeom prst="rect">
            <a:avLst/>
          </a:prstGeom>
        </p:spPr>
        <p:txBody>
          <a:bodyPr wrap="none">
            <a:spAutoFit/>
          </a:bodyPr>
          <a:lstStyle/>
          <a:p>
            <a:r>
              <a:rPr lang="en-US" dirty="0">
                <a:solidFill>
                  <a:srgbClr val="FFFF00"/>
                </a:solidFill>
                <a:latin typeface="Calibri" panose="020F0502020204030204" pitchFamily="34" charset="0"/>
                <a:ea typeface="宋体" panose="02010600030101010101" pitchFamily="2" charset="-122"/>
                <a:cs typeface="Calibri" panose="020F0502020204030204" pitchFamily="34" charset="0"/>
              </a:rPr>
              <a:t>2782 </a:t>
            </a:r>
            <a:endParaRPr lang="en-US" dirty="0">
              <a:solidFill>
                <a:srgbClr val="FFFF00"/>
              </a:solidFill>
            </a:endParaRPr>
          </a:p>
        </p:txBody>
      </p:sp>
    </p:spTree>
    <p:extLst>
      <p:ext uri="{BB962C8B-B14F-4D97-AF65-F5344CB8AC3E}">
        <p14:creationId xmlns:p14="http://schemas.microsoft.com/office/powerpoint/2010/main" val="392695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307"/>
          <a:stretch/>
        </p:blipFill>
        <p:spPr>
          <a:xfrm>
            <a:off x="137047" y="2018556"/>
            <a:ext cx="8412480" cy="4200976"/>
          </a:xfrm>
          <a:prstGeom prst="rect">
            <a:avLst/>
          </a:prstGeom>
        </p:spPr>
      </p:pic>
      <p:sp>
        <p:nvSpPr>
          <p:cNvPr id="3" name="Rectangle 2"/>
          <p:cNvSpPr/>
          <p:nvPr/>
        </p:nvSpPr>
        <p:spPr>
          <a:xfrm>
            <a:off x="67378" y="615024"/>
            <a:ext cx="9076622" cy="707886"/>
          </a:xfrm>
          <a:prstGeom prst="rect">
            <a:avLst/>
          </a:prstGeom>
        </p:spPr>
        <p:txBody>
          <a:bodyPr wrap="square">
            <a:spAutoFit/>
          </a:bodyPr>
          <a:lstStyle/>
          <a:p>
            <a:pPr algn="ctr"/>
            <a:r>
              <a:rPr lang="en-US" sz="2000" b="1" dirty="0">
                <a:solidFill>
                  <a:srgbClr val="000000"/>
                </a:solidFill>
                <a:latin typeface="Arial" panose="020B0604020202020204" pitchFamily="34" charset="0"/>
                <a:ea typeface="Arial" panose="020B0604020202020204" pitchFamily="34" charset="0"/>
              </a:rPr>
              <a:t>Workflow diagram for methylation haplotype calling and its application in cancer diagnosis and tumor-of-origin prediction for cancer plasma</a:t>
            </a:r>
            <a:endParaRPr lang="en-US" sz="20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2101145"/>
            <a:ext cx="8389620" cy="4118387"/>
          </a:xfrm>
          <a:prstGeom prst="rect">
            <a:avLst/>
          </a:prstGeom>
        </p:spPr>
      </p:pic>
    </p:spTree>
    <p:extLst>
      <p:ext uri="{BB962C8B-B14F-4D97-AF65-F5344CB8AC3E}">
        <p14:creationId xmlns:p14="http://schemas.microsoft.com/office/powerpoint/2010/main" val="436549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475" y="564246"/>
            <a:ext cx="8718884" cy="416204"/>
          </a:xfrm>
          <a:prstGeom prst="rect">
            <a:avLst/>
          </a:prstGeom>
          <a:noFill/>
        </p:spPr>
        <p:txBody>
          <a:bodyPr wrap="square" rtlCol="0">
            <a:spAutoFit/>
          </a:bodyPr>
          <a:lstStyle/>
          <a:p>
            <a:pPr algn="ctr">
              <a:lnSpc>
                <a:spcPct val="115000"/>
              </a:lnSpc>
              <a:spcBef>
                <a:spcPts val="200"/>
              </a:spcBef>
            </a:pPr>
            <a:r>
              <a:rPr lang="en-US" sz="2000" b="1" i="1" dirty="0">
                <a:latin typeface="Arial" panose="020B0604020202020204" pitchFamily="34" charset="0"/>
                <a:ea typeface="Cambria" panose="02040503050406030204" pitchFamily="18" charset="0"/>
                <a:cs typeface="Arial" panose="020B0604020202020204" pitchFamily="34" charset="0"/>
              </a:rPr>
              <a:t>Estimate cancer fragment proportion in the plasma by </a:t>
            </a:r>
            <a:r>
              <a:rPr lang="en-US" altLang="zh-CN" sz="2000" b="1" i="1" dirty="0">
                <a:latin typeface="Arial" panose="020B0604020202020204" pitchFamily="34" charset="0"/>
                <a:ea typeface="Cambria" panose="02040503050406030204" pitchFamily="18" charset="0"/>
                <a:cs typeface="Arial" panose="020B0604020202020204" pitchFamily="34" charset="0"/>
              </a:rPr>
              <a:t>MHL</a:t>
            </a:r>
            <a:endParaRPr lang="en-US" sz="2000" b="1" i="1" dirty="0">
              <a:latin typeface="Arial" panose="020B0604020202020204" pitchFamily="34" charset="0"/>
              <a:ea typeface="Cambria" panose="02040503050406030204" pitchFamily="18" charset="0"/>
              <a:cs typeface="Arial" panose="020B0604020202020204" pitchFamily="34" charset="0"/>
            </a:endParaRPr>
          </a:p>
        </p:txBody>
      </p:sp>
      <p:sp>
        <p:nvSpPr>
          <p:cNvPr id="10" name="Rectangle 9"/>
          <p:cNvSpPr/>
          <p:nvPr/>
        </p:nvSpPr>
        <p:spPr>
          <a:xfrm>
            <a:off x="247650" y="4546948"/>
            <a:ext cx="8896350" cy="369332"/>
          </a:xfrm>
          <a:prstGeom prst="rect">
            <a:avLst/>
          </a:prstGeom>
        </p:spPr>
        <p:txBody>
          <a:bodyPr wrap="square">
            <a:spAutoFit/>
          </a:bodyPr>
          <a:lstStyle/>
          <a:p>
            <a:r>
              <a:rPr lang="en-US" altLang="zh-CN" b="1" dirty="0"/>
              <a:t>Estimated </a:t>
            </a:r>
            <a:r>
              <a:rPr lang="en-US" altLang="zh-CN" b="1" dirty="0" err="1"/>
              <a:t>ct</a:t>
            </a:r>
            <a:r>
              <a:rPr lang="en-US" altLang="zh-CN" b="1" dirty="0"/>
              <a:t>-DNA in cancer plasma were </a:t>
            </a:r>
            <a:r>
              <a:rPr lang="en-US" b="1" dirty="0"/>
              <a:t>significantly higher than that in normal plasma.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04" y="1339514"/>
            <a:ext cx="4134715" cy="26348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825" y="1405459"/>
            <a:ext cx="3301802" cy="2722618"/>
          </a:xfrm>
          <a:prstGeom prst="rect">
            <a:avLst/>
          </a:prstGeom>
        </p:spPr>
      </p:pic>
      <p:sp>
        <p:nvSpPr>
          <p:cNvPr id="15" name="Rectangle 14"/>
          <p:cNvSpPr/>
          <p:nvPr/>
        </p:nvSpPr>
        <p:spPr>
          <a:xfrm>
            <a:off x="247650" y="5004148"/>
            <a:ext cx="8896350" cy="369332"/>
          </a:xfrm>
          <a:prstGeom prst="rect">
            <a:avLst/>
          </a:prstGeom>
        </p:spPr>
        <p:txBody>
          <a:bodyPr wrap="square">
            <a:spAutoFit/>
          </a:bodyPr>
          <a:lstStyle/>
          <a:p>
            <a:r>
              <a:rPr lang="en-US" altLang="zh-CN" b="1" dirty="0"/>
              <a:t>Estimated </a:t>
            </a:r>
            <a:r>
              <a:rPr lang="en-US" altLang="zh-CN" b="1" dirty="0" err="1"/>
              <a:t>ct</a:t>
            </a:r>
            <a:r>
              <a:rPr lang="en-US" altLang="zh-CN" b="1" dirty="0"/>
              <a:t>-DNA in the plasma was significantly correlated with cell-free circulating DNA. </a:t>
            </a:r>
            <a:endParaRPr lang="en-US" b="1" dirty="0"/>
          </a:p>
        </p:txBody>
      </p:sp>
      <p:sp>
        <p:nvSpPr>
          <p:cNvPr id="16" name="Rectangle 15"/>
          <p:cNvSpPr/>
          <p:nvPr/>
        </p:nvSpPr>
        <p:spPr>
          <a:xfrm>
            <a:off x="1146009" y="3180130"/>
            <a:ext cx="746959" cy="261610"/>
          </a:xfrm>
          <a:prstGeom prst="rect">
            <a:avLst/>
          </a:prstGeom>
        </p:spPr>
        <p:txBody>
          <a:bodyPr wrap="square">
            <a:spAutoFit/>
          </a:bodyPr>
          <a:lstStyle/>
          <a:p>
            <a:r>
              <a:rPr lang="en-US" altLang="zh-CN" sz="1100" b="1" dirty="0">
                <a:solidFill>
                  <a:srgbClr val="FFFF00"/>
                </a:solidFill>
              </a:rPr>
              <a:t>2.7%</a:t>
            </a:r>
            <a:endParaRPr lang="en-US" sz="1100" b="1" dirty="0">
              <a:solidFill>
                <a:srgbClr val="FFFF00"/>
              </a:solidFill>
            </a:endParaRPr>
          </a:p>
        </p:txBody>
      </p:sp>
      <p:sp>
        <p:nvSpPr>
          <p:cNvPr id="17" name="Rectangle 16"/>
          <p:cNvSpPr/>
          <p:nvPr/>
        </p:nvSpPr>
        <p:spPr>
          <a:xfrm>
            <a:off x="3046999" y="3180130"/>
            <a:ext cx="746959" cy="261610"/>
          </a:xfrm>
          <a:prstGeom prst="rect">
            <a:avLst/>
          </a:prstGeom>
        </p:spPr>
        <p:txBody>
          <a:bodyPr wrap="square">
            <a:spAutoFit/>
          </a:bodyPr>
          <a:lstStyle/>
          <a:p>
            <a:r>
              <a:rPr lang="en-US" altLang="zh-CN" sz="1100" b="1" dirty="0">
                <a:solidFill>
                  <a:srgbClr val="FFFF00"/>
                </a:solidFill>
              </a:rPr>
              <a:t>3.6%</a:t>
            </a:r>
            <a:endParaRPr lang="en-US" sz="1100" b="1" dirty="0">
              <a:solidFill>
                <a:srgbClr val="FFFF00"/>
              </a:solidFill>
            </a:endParaRPr>
          </a:p>
        </p:txBody>
      </p:sp>
      <p:sp>
        <p:nvSpPr>
          <p:cNvPr id="18" name="Rectangle 17"/>
          <p:cNvSpPr/>
          <p:nvPr/>
        </p:nvSpPr>
        <p:spPr>
          <a:xfrm>
            <a:off x="1892968" y="3130340"/>
            <a:ext cx="746959" cy="261610"/>
          </a:xfrm>
          <a:prstGeom prst="rect">
            <a:avLst/>
          </a:prstGeom>
        </p:spPr>
        <p:txBody>
          <a:bodyPr wrap="square">
            <a:spAutoFit/>
          </a:bodyPr>
          <a:lstStyle/>
          <a:p>
            <a:r>
              <a:rPr lang="en-US" altLang="zh-CN" sz="1100" b="1" dirty="0">
                <a:solidFill>
                  <a:srgbClr val="FF0000"/>
                </a:solidFill>
              </a:rPr>
              <a:t>N=5</a:t>
            </a:r>
            <a:endParaRPr lang="en-US" sz="1100" b="1" dirty="0">
              <a:solidFill>
                <a:srgbClr val="FF0000"/>
              </a:solidFill>
            </a:endParaRPr>
          </a:p>
        </p:txBody>
      </p:sp>
      <p:sp>
        <p:nvSpPr>
          <p:cNvPr id="19" name="Rectangle 18"/>
          <p:cNvSpPr/>
          <p:nvPr/>
        </p:nvSpPr>
        <p:spPr>
          <a:xfrm>
            <a:off x="3793958" y="2997236"/>
            <a:ext cx="746959" cy="261610"/>
          </a:xfrm>
          <a:prstGeom prst="rect">
            <a:avLst/>
          </a:prstGeom>
        </p:spPr>
        <p:txBody>
          <a:bodyPr wrap="square">
            <a:spAutoFit/>
          </a:bodyPr>
          <a:lstStyle/>
          <a:p>
            <a:r>
              <a:rPr lang="en-US" altLang="zh-CN" sz="1100" b="1" dirty="0">
                <a:solidFill>
                  <a:srgbClr val="FF0000"/>
                </a:solidFill>
              </a:rPr>
              <a:t>N=4</a:t>
            </a:r>
            <a:endParaRPr lang="en-US" sz="1100" b="1" dirty="0">
              <a:solidFill>
                <a:srgbClr val="FF0000"/>
              </a:solidFill>
            </a:endParaRPr>
          </a:p>
        </p:txBody>
      </p:sp>
      <p:sp>
        <p:nvSpPr>
          <p:cNvPr id="20" name="Rectangle 19"/>
          <p:cNvSpPr/>
          <p:nvPr/>
        </p:nvSpPr>
        <p:spPr>
          <a:xfrm>
            <a:off x="1227220" y="3529608"/>
            <a:ext cx="746959" cy="261610"/>
          </a:xfrm>
          <a:prstGeom prst="rect">
            <a:avLst/>
          </a:prstGeom>
        </p:spPr>
        <p:txBody>
          <a:bodyPr wrap="square">
            <a:spAutoFit/>
          </a:bodyPr>
          <a:lstStyle/>
          <a:p>
            <a:r>
              <a:rPr lang="en-US" altLang="zh-CN" sz="1100" b="1" dirty="0">
                <a:solidFill>
                  <a:srgbClr val="002060"/>
                </a:solidFill>
              </a:rPr>
              <a:t>N=4</a:t>
            </a:r>
            <a:endParaRPr lang="en-US" sz="1100" b="1" dirty="0">
              <a:solidFill>
                <a:srgbClr val="002060"/>
              </a:solidFill>
            </a:endParaRPr>
          </a:p>
        </p:txBody>
      </p:sp>
      <p:sp>
        <p:nvSpPr>
          <p:cNvPr id="21" name="Rectangle 20"/>
          <p:cNvSpPr/>
          <p:nvPr/>
        </p:nvSpPr>
        <p:spPr>
          <a:xfrm>
            <a:off x="3112168" y="3529608"/>
            <a:ext cx="746959" cy="261610"/>
          </a:xfrm>
          <a:prstGeom prst="rect">
            <a:avLst/>
          </a:prstGeom>
        </p:spPr>
        <p:txBody>
          <a:bodyPr wrap="square">
            <a:spAutoFit/>
          </a:bodyPr>
          <a:lstStyle/>
          <a:p>
            <a:r>
              <a:rPr lang="en-US" altLang="zh-CN" sz="1100" b="1" dirty="0">
                <a:solidFill>
                  <a:srgbClr val="002060"/>
                </a:solidFill>
              </a:rPr>
              <a:t>N=4</a:t>
            </a:r>
            <a:endParaRPr lang="en-US" sz="1100" b="1" dirty="0">
              <a:solidFill>
                <a:srgbClr val="002060"/>
              </a:solidFill>
            </a:endParaRPr>
          </a:p>
        </p:txBody>
      </p:sp>
    </p:spTree>
    <p:extLst>
      <p:ext uri="{BB962C8B-B14F-4D97-AF65-F5344CB8AC3E}">
        <p14:creationId xmlns:p14="http://schemas.microsoft.com/office/powerpoint/2010/main" val="912286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505"/>
          <a:stretch/>
        </p:blipFill>
        <p:spPr>
          <a:xfrm>
            <a:off x="1952408" y="881077"/>
            <a:ext cx="5461289" cy="4733660"/>
          </a:xfrm>
          <a:prstGeom prst="rect">
            <a:avLst/>
          </a:prstGeom>
        </p:spPr>
      </p:pic>
      <p:sp>
        <p:nvSpPr>
          <p:cNvPr id="3" name="TextBox 2"/>
          <p:cNvSpPr txBox="1"/>
          <p:nvPr/>
        </p:nvSpPr>
        <p:spPr>
          <a:xfrm>
            <a:off x="96252" y="285653"/>
            <a:ext cx="8718884" cy="410882"/>
          </a:xfrm>
          <a:prstGeom prst="rect">
            <a:avLst/>
          </a:prstGeom>
          <a:noFill/>
        </p:spPr>
        <p:txBody>
          <a:bodyPr wrap="square" rtlCol="0">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Advantage of MHL in the classification based on low concentrate </a:t>
            </a:r>
            <a:r>
              <a:rPr lang="en-US" b="1" i="1" dirty="0" err="1">
                <a:latin typeface="Arial" panose="020B0604020202020204" pitchFamily="34" charset="0"/>
                <a:ea typeface="Cambria" panose="02040503050406030204" pitchFamily="18" charset="0"/>
                <a:cs typeface="Arial" panose="020B0604020202020204" pitchFamily="34" charset="0"/>
              </a:rPr>
              <a:t>cf</a:t>
            </a:r>
            <a:r>
              <a:rPr lang="en-US" b="1" i="1" dirty="0">
                <a:latin typeface="Arial" panose="020B0604020202020204" pitchFamily="34" charset="0"/>
                <a:ea typeface="Cambria" panose="02040503050406030204" pitchFamily="18" charset="0"/>
                <a:cs typeface="Arial" panose="020B0604020202020204" pitchFamily="34" charset="0"/>
              </a:rPr>
              <a:t>-DNA </a:t>
            </a:r>
          </a:p>
        </p:txBody>
      </p:sp>
      <p:sp>
        <p:nvSpPr>
          <p:cNvPr id="4" name="TextBox 3"/>
          <p:cNvSpPr txBox="1"/>
          <p:nvPr/>
        </p:nvSpPr>
        <p:spPr>
          <a:xfrm>
            <a:off x="323610" y="5935637"/>
            <a:ext cx="8718884" cy="592406"/>
          </a:xfrm>
          <a:prstGeom prst="rect">
            <a:avLst/>
          </a:prstGeom>
          <a:noFill/>
        </p:spPr>
        <p:txBody>
          <a:bodyPr wrap="square" rtlCol="0">
            <a:spAutoFit/>
          </a:bodyPr>
          <a:lstStyle/>
          <a:p>
            <a:pPr algn="ctr">
              <a:lnSpc>
                <a:spcPct val="115000"/>
              </a:lnSpc>
              <a:spcBef>
                <a:spcPts val="200"/>
              </a:spcBef>
            </a:pPr>
            <a:r>
              <a:rPr lang="en-US" sz="1400" b="1" i="1" dirty="0">
                <a:latin typeface="Arial" panose="020B0604020202020204" pitchFamily="34" charset="0"/>
                <a:ea typeface="Cambria" panose="02040503050406030204" pitchFamily="18" charset="0"/>
                <a:cs typeface="Arial" panose="020B0604020202020204" pitchFamily="34" charset="0"/>
              </a:rPr>
              <a:t>Average 5mC level is easy to be confuse with background noise</a:t>
            </a:r>
          </a:p>
          <a:p>
            <a:pPr algn="ctr">
              <a:lnSpc>
                <a:spcPct val="115000"/>
              </a:lnSpc>
              <a:spcBef>
                <a:spcPts val="200"/>
              </a:spcBef>
            </a:pPr>
            <a:r>
              <a:rPr lang="en-US" sz="1400" b="1" i="1" dirty="0">
                <a:latin typeface="Arial" panose="020B0604020202020204" pitchFamily="34" charset="0"/>
                <a:ea typeface="Cambria" panose="02040503050406030204" pitchFamily="18" charset="0"/>
                <a:cs typeface="Arial" panose="020B0604020202020204" pitchFamily="34" charset="0"/>
              </a:rPr>
              <a:t>MHL have higher signal to show the evidence of cancer DNA </a:t>
            </a:r>
            <a:r>
              <a:rPr lang="en-US" altLang="zh-CN" sz="1400" b="1" i="1" dirty="0">
                <a:latin typeface="Arial" panose="020B0604020202020204" pitchFamily="34" charset="0"/>
                <a:ea typeface="Cambria" panose="02040503050406030204" pitchFamily="18" charset="0"/>
                <a:cs typeface="Arial" panose="020B0604020202020204" pitchFamily="34" charset="0"/>
              </a:rPr>
              <a:t>fragment</a:t>
            </a:r>
            <a:endParaRPr lang="en-US" sz="1400" b="1" i="1" dirty="0">
              <a:latin typeface="Arial" panose="020B0604020202020204" pitchFamily="34" charset="0"/>
              <a:ea typeface="Cambria" panose="02040503050406030204" pitchFamily="18" charset="0"/>
              <a:cs typeface="Arial" panose="020B0604020202020204" pitchFamily="34" charset="0"/>
            </a:endParaRPr>
          </a:p>
        </p:txBody>
      </p:sp>
      <p:sp>
        <p:nvSpPr>
          <p:cNvPr id="5" name="Oval 4"/>
          <p:cNvSpPr/>
          <p:nvPr/>
        </p:nvSpPr>
        <p:spPr>
          <a:xfrm>
            <a:off x="3465095" y="5173637"/>
            <a:ext cx="2253916" cy="625642"/>
          </a:xfrm>
          <a:prstGeom prst="ellipse">
            <a:avLst/>
          </a:prstGeom>
          <a:solidFill>
            <a:srgbClr val="FF000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474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358" y="281160"/>
            <a:ext cx="8718884" cy="702372"/>
          </a:xfrm>
          <a:prstGeom prst="rect">
            <a:avLst/>
          </a:prstGeom>
          <a:noFill/>
        </p:spPr>
        <p:txBody>
          <a:bodyPr wrap="square" rtlCol="0">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Prediction 1: cancer prediction distinguish form normal plasma based on tumor-specific MHBs</a:t>
            </a:r>
          </a:p>
        </p:txBody>
      </p:sp>
      <p:graphicFrame>
        <p:nvGraphicFramePr>
          <p:cNvPr id="3" name="Table 2"/>
          <p:cNvGraphicFramePr>
            <a:graphicFrameLocks noGrp="1"/>
          </p:cNvGraphicFramePr>
          <p:nvPr>
            <p:extLst>
              <p:ext uri="{D42A27DB-BD31-4B8C-83A1-F6EECF244321}">
                <p14:modId xmlns:p14="http://schemas.microsoft.com/office/powerpoint/2010/main" val="4033246449"/>
              </p:ext>
            </p:extLst>
          </p:nvPr>
        </p:nvGraphicFramePr>
        <p:xfrm>
          <a:off x="368968" y="3569428"/>
          <a:ext cx="4580021" cy="1764825"/>
        </p:xfrm>
        <a:graphic>
          <a:graphicData uri="http://schemas.openxmlformats.org/drawingml/2006/table">
            <a:tbl>
              <a:tblPr>
                <a:tableStyleId>{5C22544A-7EE6-4342-B048-85BDC9FD1C3A}</a:tableStyleId>
              </a:tblPr>
              <a:tblGrid>
                <a:gridCol w="742706">
                  <a:extLst>
                    <a:ext uri="{9D8B030D-6E8A-4147-A177-3AD203B41FA5}">
                      <a16:colId xmlns:a16="http://schemas.microsoft.com/office/drawing/2014/main" val="3283875578"/>
                    </a:ext>
                  </a:extLst>
                </a:gridCol>
                <a:gridCol w="742706">
                  <a:extLst>
                    <a:ext uri="{9D8B030D-6E8A-4147-A177-3AD203B41FA5}">
                      <a16:colId xmlns:a16="http://schemas.microsoft.com/office/drawing/2014/main" val="3826908113"/>
                    </a:ext>
                  </a:extLst>
                </a:gridCol>
                <a:gridCol w="966369">
                  <a:extLst>
                    <a:ext uri="{9D8B030D-6E8A-4147-A177-3AD203B41FA5}">
                      <a16:colId xmlns:a16="http://schemas.microsoft.com/office/drawing/2014/main" val="3321235699"/>
                    </a:ext>
                  </a:extLst>
                </a:gridCol>
                <a:gridCol w="859450">
                  <a:extLst>
                    <a:ext uri="{9D8B030D-6E8A-4147-A177-3AD203B41FA5}">
                      <a16:colId xmlns:a16="http://schemas.microsoft.com/office/drawing/2014/main" val="1178839554"/>
                    </a:ext>
                  </a:extLst>
                </a:gridCol>
                <a:gridCol w="1268790">
                  <a:extLst>
                    <a:ext uri="{9D8B030D-6E8A-4147-A177-3AD203B41FA5}">
                      <a16:colId xmlns:a16="http://schemas.microsoft.com/office/drawing/2014/main" val="3309174448"/>
                    </a:ext>
                  </a:extLst>
                </a:gridCol>
              </a:tblGrid>
              <a:tr h="352965">
                <a:tc>
                  <a:txBody>
                    <a:bodyPr/>
                    <a:lstStyle/>
                    <a:p>
                      <a:pPr algn="l" fontAlgn="b"/>
                      <a:r>
                        <a:rPr lang="en-US" sz="1300" u="none" strike="noStrike">
                          <a:effectLst/>
                        </a:rPr>
                        <a:t> </a:t>
                      </a:r>
                      <a:endParaRPr lang="en-US" sz="13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300" u="none" strike="noStrike">
                          <a:effectLst/>
                        </a:rPr>
                        <a:t> </a:t>
                      </a:r>
                      <a:endParaRPr lang="en-US" sz="13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300" u="none" strike="noStrike">
                          <a:effectLst/>
                        </a:rPr>
                        <a:t>MHB</a:t>
                      </a:r>
                      <a:endParaRPr lang="en-US" sz="13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300" u="none" strike="noStrike">
                          <a:effectLst/>
                        </a:rPr>
                        <a:t>5mC-MHB</a:t>
                      </a:r>
                      <a:endParaRPr lang="en-US" sz="13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300" u="none" strike="noStrike">
                          <a:effectLst/>
                        </a:rPr>
                        <a:t>Single CpG-WGBS</a:t>
                      </a:r>
                      <a:endParaRPr lang="en-US" sz="13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12550748"/>
                  </a:ext>
                </a:extLst>
              </a:tr>
              <a:tr h="352965">
                <a:tc rowSpan="2">
                  <a:txBody>
                    <a:bodyPr/>
                    <a:lstStyle/>
                    <a:p>
                      <a:pPr algn="ctr" fontAlgn="ctr"/>
                      <a:r>
                        <a:rPr lang="en-US" sz="1300" u="none" strike="noStrike" dirty="0">
                          <a:solidFill>
                            <a:srgbClr val="FF0000"/>
                          </a:solidFill>
                          <a:effectLst/>
                        </a:rPr>
                        <a:t>Colon</a:t>
                      </a:r>
                      <a:endParaRPr lang="en-US" sz="1300" b="0" i="0" u="none" strike="noStrike" dirty="0">
                        <a:solidFill>
                          <a:srgbClr val="FF0000"/>
                        </a:solidFill>
                        <a:effectLst/>
                        <a:latin typeface="Calibri" panose="020F0502020204030204" pitchFamily="34" charset="0"/>
                      </a:endParaRPr>
                    </a:p>
                  </a:txBody>
                  <a:tcPr marL="0" marR="0" marT="0" marB="0" anchor="ctr"/>
                </a:tc>
                <a:tc>
                  <a:txBody>
                    <a:bodyPr/>
                    <a:lstStyle/>
                    <a:p>
                      <a:pPr algn="r" fontAlgn="b"/>
                      <a:r>
                        <a:rPr lang="en-US" sz="1300" u="none" strike="noStrike" dirty="0">
                          <a:solidFill>
                            <a:srgbClr val="FF0000"/>
                          </a:solidFill>
                          <a:effectLst/>
                        </a:rPr>
                        <a:t>Sensitivity</a:t>
                      </a:r>
                      <a:endParaRPr lang="en-US" sz="13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rgbClr val="FF0000"/>
                          </a:solidFill>
                          <a:effectLst/>
                        </a:rPr>
                        <a:t>96.70%</a:t>
                      </a:r>
                      <a:endParaRPr lang="en-US" sz="13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rgbClr val="FF0000"/>
                          </a:solidFill>
                          <a:effectLst/>
                        </a:rPr>
                        <a:t>90.00%</a:t>
                      </a:r>
                      <a:endParaRPr lang="en-US" sz="13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a:solidFill>
                            <a:srgbClr val="FF0000"/>
                          </a:solidFill>
                          <a:effectLst/>
                        </a:rPr>
                        <a:t>89.60%</a:t>
                      </a:r>
                      <a:endParaRPr lang="en-US" sz="1300" b="0" i="0" u="none" strike="noStrike">
                        <a:solidFill>
                          <a:srgbClr val="FF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69796085"/>
                  </a:ext>
                </a:extLst>
              </a:tr>
              <a:tr h="352965">
                <a:tc vMerge="1">
                  <a:txBody>
                    <a:bodyPr/>
                    <a:lstStyle/>
                    <a:p>
                      <a:endParaRPr lang="en-US"/>
                    </a:p>
                  </a:txBody>
                  <a:tcPr/>
                </a:tc>
                <a:tc>
                  <a:txBody>
                    <a:bodyPr/>
                    <a:lstStyle/>
                    <a:p>
                      <a:pPr algn="r" fontAlgn="b"/>
                      <a:r>
                        <a:rPr lang="en-US" sz="1300" u="none" strike="noStrike">
                          <a:solidFill>
                            <a:srgbClr val="FF0000"/>
                          </a:solidFill>
                          <a:effectLst/>
                        </a:rPr>
                        <a:t>Specificity</a:t>
                      </a:r>
                      <a:endParaRPr lang="en-US" sz="13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rgbClr val="FF0000"/>
                          </a:solidFill>
                          <a:effectLst/>
                        </a:rPr>
                        <a:t>94.60%</a:t>
                      </a:r>
                      <a:endParaRPr lang="en-US" sz="13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rgbClr val="FF0000"/>
                          </a:solidFill>
                          <a:effectLst/>
                        </a:rPr>
                        <a:t>89.30%</a:t>
                      </a:r>
                      <a:endParaRPr lang="en-US" sz="13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rgbClr val="FF0000"/>
                          </a:solidFill>
                          <a:effectLst/>
                        </a:rPr>
                        <a:t>89.30%</a:t>
                      </a:r>
                      <a:endParaRPr lang="en-US" sz="1300" b="0" i="0" u="none" strike="noStrike" dirty="0">
                        <a:solidFill>
                          <a:srgbClr val="FF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91103630"/>
                  </a:ext>
                </a:extLst>
              </a:tr>
              <a:tr h="352965">
                <a:tc rowSpan="2">
                  <a:txBody>
                    <a:bodyPr/>
                    <a:lstStyle/>
                    <a:p>
                      <a:pPr algn="ctr" fontAlgn="ctr"/>
                      <a:r>
                        <a:rPr lang="en-US" sz="1300" u="none" strike="noStrike" dirty="0">
                          <a:solidFill>
                            <a:schemeClr val="accent4">
                              <a:lumMod val="50000"/>
                            </a:schemeClr>
                          </a:solidFill>
                          <a:effectLst/>
                        </a:rPr>
                        <a:t>Lung</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ctr"/>
                </a:tc>
                <a:tc>
                  <a:txBody>
                    <a:bodyPr/>
                    <a:lstStyle/>
                    <a:p>
                      <a:pPr algn="r" fontAlgn="b"/>
                      <a:r>
                        <a:rPr lang="en-US" sz="1300" u="none" strike="noStrike" dirty="0">
                          <a:solidFill>
                            <a:schemeClr val="accent4">
                              <a:lumMod val="50000"/>
                            </a:schemeClr>
                          </a:solidFill>
                          <a:effectLst/>
                        </a:rPr>
                        <a:t>Sensitivity</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a:solidFill>
                            <a:schemeClr val="accent4">
                              <a:lumMod val="50000"/>
                            </a:schemeClr>
                          </a:solidFill>
                          <a:effectLst/>
                        </a:rPr>
                        <a:t>93.10%</a:t>
                      </a:r>
                      <a:endParaRPr lang="en-US" sz="1300" b="0" i="0" u="none" strike="noStrike">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chemeClr val="accent4">
                              <a:lumMod val="50000"/>
                            </a:schemeClr>
                          </a:solidFill>
                          <a:effectLst/>
                        </a:rPr>
                        <a:t>86.20%</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chemeClr val="accent4">
                              <a:lumMod val="50000"/>
                            </a:schemeClr>
                          </a:solidFill>
                          <a:effectLst/>
                        </a:rPr>
                        <a:t>80.60%</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extLst>
                  <a:ext uri="{0D108BD9-81ED-4DB2-BD59-A6C34878D82A}">
                    <a16:rowId xmlns:a16="http://schemas.microsoft.com/office/drawing/2014/main" val="984398143"/>
                  </a:ext>
                </a:extLst>
              </a:tr>
              <a:tr h="352965">
                <a:tc vMerge="1">
                  <a:txBody>
                    <a:bodyPr/>
                    <a:lstStyle/>
                    <a:p>
                      <a:endParaRPr lang="en-US"/>
                    </a:p>
                  </a:txBody>
                  <a:tcPr/>
                </a:tc>
                <a:tc>
                  <a:txBody>
                    <a:bodyPr/>
                    <a:lstStyle/>
                    <a:p>
                      <a:pPr algn="r" fontAlgn="b"/>
                      <a:r>
                        <a:rPr lang="en-US" sz="1300" u="none" strike="noStrike" dirty="0">
                          <a:solidFill>
                            <a:schemeClr val="accent4">
                              <a:lumMod val="50000"/>
                            </a:schemeClr>
                          </a:solidFill>
                          <a:effectLst/>
                        </a:rPr>
                        <a:t>Specificity</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chemeClr val="accent4">
                              <a:lumMod val="50000"/>
                            </a:schemeClr>
                          </a:solidFill>
                          <a:effectLst/>
                        </a:rPr>
                        <a:t>90.60%</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chemeClr val="accent4">
                              <a:lumMod val="50000"/>
                            </a:schemeClr>
                          </a:solidFill>
                          <a:effectLst/>
                        </a:rPr>
                        <a:t>90.60%</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tc>
                  <a:txBody>
                    <a:bodyPr/>
                    <a:lstStyle/>
                    <a:p>
                      <a:pPr algn="r" fontAlgn="b"/>
                      <a:r>
                        <a:rPr lang="en-US" sz="1300" u="none" strike="noStrike" dirty="0">
                          <a:solidFill>
                            <a:schemeClr val="accent4">
                              <a:lumMod val="50000"/>
                            </a:schemeClr>
                          </a:solidFill>
                          <a:effectLst/>
                        </a:rPr>
                        <a:t>92.00%</a:t>
                      </a:r>
                      <a:endParaRPr lang="en-US" sz="1300" b="0" i="0" u="none" strike="noStrike" dirty="0">
                        <a:solidFill>
                          <a:schemeClr val="accent4">
                            <a:lumMod val="50000"/>
                          </a:schemeClr>
                        </a:solidFill>
                        <a:effectLst/>
                        <a:latin typeface="Calibri" panose="020F0502020204030204" pitchFamily="34" charset="0"/>
                      </a:endParaRPr>
                    </a:p>
                  </a:txBody>
                  <a:tcPr marL="0" marR="0" marT="0" marB="0" anchor="b"/>
                </a:tc>
                <a:extLst>
                  <a:ext uri="{0D108BD9-81ED-4DB2-BD59-A6C34878D82A}">
                    <a16:rowId xmlns:a16="http://schemas.microsoft.com/office/drawing/2014/main" val="11737785"/>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987" y="2865281"/>
            <a:ext cx="3455898" cy="3526324"/>
          </a:xfrm>
          <a:prstGeom prst="rect">
            <a:avLst/>
          </a:prstGeom>
        </p:spPr>
      </p:pic>
      <p:sp>
        <p:nvSpPr>
          <p:cNvPr id="8" name="TextBox 7"/>
          <p:cNvSpPr txBox="1"/>
          <p:nvPr/>
        </p:nvSpPr>
        <p:spPr>
          <a:xfrm>
            <a:off x="441158" y="1937155"/>
            <a:ext cx="6224717" cy="369332"/>
          </a:xfrm>
          <a:prstGeom prst="rect">
            <a:avLst/>
          </a:prstGeom>
          <a:noFill/>
        </p:spPr>
        <p:txBody>
          <a:bodyPr wrap="none" rtlCol="0">
            <a:spAutoFit/>
          </a:bodyPr>
          <a:lstStyle/>
          <a:p>
            <a:r>
              <a:rPr lang="en-US" altLang="zh-CN" dirty="0"/>
              <a:t>30 colon cancer plasma vs 75 normal plasma</a:t>
            </a:r>
            <a:r>
              <a:rPr lang="zh-CN" altLang="en-US" dirty="0"/>
              <a:t>： </a:t>
            </a:r>
            <a:r>
              <a:rPr lang="en-US" altLang="zh-CN" dirty="0"/>
              <a:t>81 MHBs (P&lt;10</a:t>
            </a:r>
            <a:r>
              <a:rPr lang="en-US" altLang="zh-CN" baseline="30000" dirty="0"/>
              <a:t>-6</a:t>
            </a:r>
            <a:r>
              <a:rPr lang="en-US" altLang="zh-CN" dirty="0"/>
              <a:t>)</a:t>
            </a:r>
            <a:endParaRPr lang="en-US" dirty="0"/>
          </a:p>
        </p:txBody>
      </p:sp>
      <p:sp>
        <p:nvSpPr>
          <p:cNvPr id="9" name="TextBox 8"/>
          <p:cNvSpPr txBox="1"/>
          <p:nvPr/>
        </p:nvSpPr>
        <p:spPr>
          <a:xfrm>
            <a:off x="264695" y="1247823"/>
            <a:ext cx="5252656" cy="369332"/>
          </a:xfrm>
          <a:prstGeom prst="rect">
            <a:avLst/>
          </a:prstGeom>
          <a:noFill/>
        </p:spPr>
        <p:txBody>
          <a:bodyPr wrap="none" rtlCol="0">
            <a:spAutoFit/>
          </a:bodyPr>
          <a:lstStyle/>
          <a:p>
            <a:r>
              <a:rPr lang="en-US" altLang="zh-CN" dirty="0"/>
              <a:t>Differential MHL between cancer and normal plasma</a:t>
            </a:r>
            <a:endParaRPr lang="en-US" dirty="0"/>
          </a:p>
        </p:txBody>
      </p:sp>
      <p:sp>
        <p:nvSpPr>
          <p:cNvPr id="10" name="TextBox 9"/>
          <p:cNvSpPr txBox="1"/>
          <p:nvPr/>
        </p:nvSpPr>
        <p:spPr>
          <a:xfrm>
            <a:off x="441158" y="2265608"/>
            <a:ext cx="6225037" cy="369332"/>
          </a:xfrm>
          <a:prstGeom prst="rect">
            <a:avLst/>
          </a:prstGeom>
          <a:noFill/>
        </p:spPr>
        <p:txBody>
          <a:bodyPr wrap="none" rtlCol="0">
            <a:spAutoFit/>
          </a:bodyPr>
          <a:lstStyle/>
          <a:p>
            <a:r>
              <a:rPr lang="en-US" altLang="zh-CN" dirty="0"/>
              <a:t>29 lung cancer plasma vs 75 normal plasma</a:t>
            </a:r>
            <a:r>
              <a:rPr lang="zh-CN" altLang="en-US" dirty="0"/>
              <a:t>： </a:t>
            </a:r>
            <a:r>
              <a:rPr lang="en-US" altLang="zh-CN" dirty="0"/>
              <a:t>94 MHBs (P&lt;10</a:t>
            </a:r>
            <a:r>
              <a:rPr lang="en-US" altLang="zh-CN" baseline="30000" dirty="0"/>
              <a:t>-6</a:t>
            </a:r>
            <a:r>
              <a:rPr lang="en-US" altLang="zh-CN" dirty="0"/>
              <a:t>)</a:t>
            </a:r>
            <a:endParaRPr lang="en-US" dirty="0"/>
          </a:p>
        </p:txBody>
      </p:sp>
      <p:sp>
        <p:nvSpPr>
          <p:cNvPr id="11" name="Down Arrow 10"/>
          <p:cNvSpPr/>
          <p:nvPr/>
        </p:nvSpPr>
        <p:spPr>
          <a:xfrm>
            <a:off x="2085473" y="3038661"/>
            <a:ext cx="1299411" cy="286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19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34" y="635887"/>
            <a:ext cx="6881456" cy="19585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76" y="2594397"/>
            <a:ext cx="6589631" cy="3908556"/>
          </a:xfrm>
          <a:prstGeom prst="rect">
            <a:avLst/>
          </a:prstGeom>
        </p:spPr>
      </p:pic>
      <p:sp>
        <p:nvSpPr>
          <p:cNvPr id="4" name="TextBox 3"/>
          <p:cNvSpPr txBox="1"/>
          <p:nvPr/>
        </p:nvSpPr>
        <p:spPr>
          <a:xfrm>
            <a:off x="184484" y="164712"/>
            <a:ext cx="8718884" cy="383823"/>
          </a:xfrm>
          <a:prstGeom prst="rect">
            <a:avLst/>
          </a:prstGeom>
          <a:noFill/>
        </p:spPr>
        <p:txBody>
          <a:bodyPr wrap="square" rtlCol="0">
            <a:spAutoFit/>
          </a:bodyPr>
          <a:lstStyle/>
          <a:p>
            <a:pPr algn="ctr">
              <a:lnSpc>
                <a:spcPct val="115000"/>
              </a:lnSpc>
              <a:spcBef>
                <a:spcPts val="200"/>
              </a:spcBef>
            </a:pPr>
            <a:r>
              <a:rPr lang="en-US" b="1" i="1" dirty="0">
                <a:latin typeface="Arial" panose="020B0604020202020204" pitchFamily="34" charset="0"/>
                <a:ea typeface="Cambria" panose="02040503050406030204" pitchFamily="18" charset="0"/>
                <a:cs typeface="Arial" panose="020B0604020202020204" pitchFamily="34" charset="0"/>
              </a:rPr>
              <a:t>Prediction 2:  tumor-of-origin prediction based on tissue-specific MHBs</a:t>
            </a:r>
          </a:p>
        </p:txBody>
      </p:sp>
      <p:sp>
        <p:nvSpPr>
          <p:cNvPr id="5" name="TextBox 4"/>
          <p:cNvSpPr txBox="1"/>
          <p:nvPr/>
        </p:nvSpPr>
        <p:spPr>
          <a:xfrm>
            <a:off x="6636486" y="3445964"/>
            <a:ext cx="2379177" cy="646331"/>
          </a:xfrm>
          <a:prstGeom prst="rect">
            <a:avLst/>
          </a:prstGeom>
          <a:noFill/>
        </p:spPr>
        <p:txBody>
          <a:bodyPr wrap="none" rtlCol="0">
            <a:spAutoFit/>
          </a:bodyPr>
          <a:lstStyle/>
          <a:p>
            <a:r>
              <a:rPr lang="en-US" dirty="0"/>
              <a:t>Random Forest Model</a:t>
            </a:r>
          </a:p>
          <a:p>
            <a:r>
              <a:rPr lang="en-US" dirty="0"/>
              <a:t>52 tissue specific MHBs</a:t>
            </a:r>
          </a:p>
        </p:txBody>
      </p:sp>
      <p:sp>
        <p:nvSpPr>
          <p:cNvPr id="6" name="TextBox 5"/>
          <p:cNvSpPr txBox="1"/>
          <p:nvPr/>
        </p:nvSpPr>
        <p:spPr>
          <a:xfrm>
            <a:off x="6636486" y="4594519"/>
            <a:ext cx="1867819" cy="646331"/>
          </a:xfrm>
          <a:prstGeom prst="rect">
            <a:avLst/>
          </a:prstGeom>
          <a:noFill/>
        </p:spPr>
        <p:txBody>
          <a:bodyPr wrap="none" rtlCol="0">
            <a:spAutoFit/>
          </a:bodyPr>
          <a:lstStyle/>
          <a:p>
            <a:r>
              <a:rPr lang="en-US" b="1" dirty="0">
                <a:solidFill>
                  <a:srgbClr val="FF0000"/>
                </a:solidFill>
              </a:rPr>
              <a:t>Sensitivity: 87.9%</a:t>
            </a:r>
          </a:p>
          <a:p>
            <a:r>
              <a:rPr lang="en-US" b="1" dirty="0">
                <a:solidFill>
                  <a:srgbClr val="FF0000"/>
                </a:solidFill>
              </a:rPr>
              <a:t>Sensitivity: 87.6%</a:t>
            </a:r>
          </a:p>
        </p:txBody>
      </p:sp>
      <p:sp>
        <p:nvSpPr>
          <p:cNvPr id="7" name="TextBox 6"/>
          <p:cNvSpPr txBox="1"/>
          <p:nvPr/>
        </p:nvSpPr>
        <p:spPr>
          <a:xfrm>
            <a:off x="6636486" y="5282054"/>
            <a:ext cx="1822935" cy="369332"/>
          </a:xfrm>
          <a:prstGeom prst="rect">
            <a:avLst/>
          </a:prstGeom>
          <a:noFill/>
        </p:spPr>
        <p:txBody>
          <a:bodyPr wrap="none" rtlCol="0">
            <a:spAutoFit/>
          </a:bodyPr>
          <a:lstStyle/>
          <a:p>
            <a:r>
              <a:rPr lang="en-US" dirty="0">
                <a:solidFill>
                  <a:srgbClr val="7030A0"/>
                </a:solidFill>
              </a:rPr>
              <a:t>Specificity: 90.2%</a:t>
            </a:r>
          </a:p>
        </p:txBody>
      </p:sp>
      <p:sp>
        <p:nvSpPr>
          <p:cNvPr id="8" name="TextBox 7"/>
          <p:cNvSpPr txBox="1"/>
          <p:nvPr/>
        </p:nvSpPr>
        <p:spPr>
          <a:xfrm>
            <a:off x="997686" y="6488668"/>
            <a:ext cx="7139840" cy="369332"/>
          </a:xfrm>
          <a:prstGeom prst="rect">
            <a:avLst/>
          </a:prstGeom>
          <a:noFill/>
        </p:spPr>
        <p:txBody>
          <a:bodyPr wrap="none" rtlCol="0">
            <a:spAutoFit/>
          </a:bodyPr>
          <a:lstStyle/>
          <a:p>
            <a:r>
              <a:rPr lang="en-US" b="1" dirty="0"/>
              <a:t>Our method and pipeline is powerful for the tumor-of-origin prediction.  </a:t>
            </a:r>
          </a:p>
        </p:txBody>
      </p:sp>
    </p:spTree>
    <p:extLst>
      <p:ext uri="{BB962C8B-B14F-4D97-AF65-F5344CB8AC3E}">
        <p14:creationId xmlns:p14="http://schemas.microsoft.com/office/powerpoint/2010/main" val="102462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60" y="295522"/>
            <a:ext cx="9143030" cy="1720471"/>
          </a:xfrm>
          <a:prstGeom prst="rect">
            <a:avLst/>
          </a:prstGeom>
        </p:spPr>
        <p:txBody>
          <a:bodyPr wrap="square">
            <a:spAutoFit/>
          </a:bodyPr>
          <a:lstStyle/>
          <a:p>
            <a:pPr>
              <a:lnSpc>
                <a:spcPct val="115000"/>
              </a:lnSpc>
            </a:pPr>
            <a:r>
              <a:rPr lang="en-US" altLang="zh-CN" sz="3200" b="1" dirty="0">
                <a:solidFill>
                  <a:srgbClr val="00000A"/>
                </a:solidFill>
                <a:latin typeface="Arial" panose="020B0604020202020204" pitchFamily="34" charset="0"/>
                <a:ea typeface="Arial" panose="020B0604020202020204" pitchFamily="34" charset="0"/>
                <a:cs typeface="Calibri" panose="020F0502020204030204" pitchFamily="34" charset="0"/>
              </a:rPr>
              <a:t>Discussion</a:t>
            </a:r>
          </a:p>
          <a:p>
            <a:pPr>
              <a:lnSpc>
                <a:spcPct val="115000"/>
              </a:lnSpc>
            </a:pPr>
            <a:endParaRPr lang="en-US" altLang="zh-CN" sz="3200" b="1" dirty="0">
              <a:solidFill>
                <a:srgbClr val="00000A"/>
              </a:solidFill>
              <a:latin typeface="Arial" panose="020B0604020202020204" pitchFamily="34" charset="0"/>
              <a:ea typeface="Arial" panose="020B0604020202020204" pitchFamily="34" charset="0"/>
              <a:cs typeface="Calibri" panose="020F0502020204030204" pitchFamily="34" charset="0"/>
            </a:endParaRPr>
          </a:p>
          <a:p>
            <a:pPr>
              <a:lnSpc>
                <a:spcPct val="115000"/>
              </a:lnSpc>
            </a:pPr>
            <a:endParaRPr lang="en-US" sz="2800" b="1" dirty="0">
              <a:solidFill>
                <a:srgbClr val="00000A"/>
              </a:solidFill>
              <a:effectLst/>
              <a:latin typeface="Arial" panose="020B0604020202020204" pitchFamily="34" charset="0"/>
              <a:ea typeface="宋体" panose="02010600030101010101" pitchFamily="2" charset="-122"/>
              <a:cs typeface="Calibri" panose="020F0502020204030204" pitchFamily="34" charset="0"/>
            </a:endParaRPr>
          </a:p>
        </p:txBody>
      </p:sp>
      <p:sp>
        <p:nvSpPr>
          <p:cNvPr id="3" name="Rectangle 2"/>
          <p:cNvSpPr/>
          <p:nvPr/>
        </p:nvSpPr>
        <p:spPr>
          <a:xfrm>
            <a:off x="371348" y="1248723"/>
            <a:ext cx="8496720" cy="1685077"/>
          </a:xfrm>
          <a:prstGeom prst="rect">
            <a:avLst/>
          </a:prstGeom>
        </p:spPr>
        <p:txBody>
          <a:bodyPr wrap="square">
            <a:spAutoFit/>
          </a:bodyPr>
          <a:lstStyle/>
          <a:p>
            <a:pPr>
              <a:lnSpc>
                <a:spcPct val="115000"/>
              </a:lnSpc>
            </a:pPr>
            <a:r>
              <a:rPr lang="en-US" altLang="zh-CN" b="1" dirty="0">
                <a:solidFill>
                  <a:srgbClr val="00000A"/>
                </a:solidFill>
                <a:latin typeface="Arial" panose="020B0604020202020204" pitchFamily="34" charset="0"/>
                <a:ea typeface="Arial" panose="020B0604020202020204" pitchFamily="34" charset="0"/>
                <a:cs typeface="Calibri" panose="020F0502020204030204" pitchFamily="34" charset="0"/>
              </a:rPr>
              <a:t>We defined </a:t>
            </a:r>
            <a:r>
              <a:rPr lang="en-US" b="1" dirty="0"/>
              <a:t>methylation haplotype blocks</a:t>
            </a:r>
            <a:r>
              <a:rPr lang="en-US" altLang="zh-CN" b="1" dirty="0">
                <a:solidFill>
                  <a:srgbClr val="00000A"/>
                </a:solidFill>
                <a:latin typeface="Arial" panose="020B0604020202020204" pitchFamily="34" charset="0"/>
                <a:ea typeface="Arial" panose="020B0604020202020204" pitchFamily="34" charset="0"/>
                <a:cs typeface="Calibri" panose="020F0502020204030204" pitchFamily="34" charset="0"/>
              </a:rPr>
              <a:t> </a:t>
            </a:r>
            <a:r>
              <a:rPr lang="en-US" b="1" dirty="0"/>
              <a:t>a distinct set of genomic elements which would be provide important genomic structure or functional elements in human development and complex disease pathogenesis. The current MHBs were called by limited WGBS set, and might be a subset of whole MHBs, more samples would be give more accurate estimation. </a:t>
            </a:r>
            <a:endParaRPr lang="en-US" altLang="zh-CN" b="1" dirty="0"/>
          </a:p>
        </p:txBody>
      </p:sp>
      <p:sp>
        <p:nvSpPr>
          <p:cNvPr id="4" name="Rectangle 3"/>
          <p:cNvSpPr/>
          <p:nvPr/>
        </p:nvSpPr>
        <p:spPr>
          <a:xfrm>
            <a:off x="371348" y="5528755"/>
            <a:ext cx="8772652" cy="830997"/>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rPr>
              <a:t>Together with previous evidence that DNA methylation biomarker panel composed by large number of single </a:t>
            </a:r>
            <a:r>
              <a:rPr lang="en-US" sz="1600" b="1" dirty="0" err="1">
                <a:latin typeface="Arial" panose="020B0604020202020204" pitchFamily="34" charset="0"/>
                <a:ea typeface="Arial" panose="020B0604020202020204" pitchFamily="34" charset="0"/>
              </a:rPr>
              <a:t>CpG</a:t>
            </a:r>
            <a:r>
              <a:rPr lang="en-US" sz="1600" b="1" dirty="0">
                <a:latin typeface="Arial" panose="020B0604020202020204" pitchFamily="34" charset="0"/>
                <a:ea typeface="Arial" panose="020B0604020202020204" pitchFamily="34" charset="0"/>
              </a:rPr>
              <a:t> (Kun Sun, 2015, PNAS), nucleosome footprint (Matthew W. Snyder, 2015, Cell). </a:t>
            </a:r>
            <a:endParaRPr lang="en-US" sz="1600" b="1" dirty="0"/>
          </a:p>
        </p:txBody>
      </p:sp>
      <p:sp>
        <p:nvSpPr>
          <p:cNvPr id="5" name="Rectangle 4"/>
          <p:cNvSpPr/>
          <p:nvPr/>
        </p:nvSpPr>
        <p:spPr>
          <a:xfrm>
            <a:off x="371348" y="2969194"/>
            <a:ext cx="8602910" cy="1200329"/>
          </a:xfrm>
          <a:prstGeom prst="rect">
            <a:avLst/>
          </a:prstGeom>
        </p:spPr>
        <p:txBody>
          <a:bodyPr wrap="square">
            <a:spAutoFit/>
          </a:bodyPr>
          <a:lstStyle/>
          <a:p>
            <a:r>
              <a:rPr lang="en-US" b="1" dirty="0"/>
              <a:t>We defined a metric, called Methylation Haplotype Load (MHL), which is essentially a weighted mean of the fraction of fully methylated haplotypes at different length. This metric is not only a function of average methylation level for all </a:t>
            </a:r>
            <a:r>
              <a:rPr lang="en-US" b="1" dirty="0" err="1"/>
              <a:t>CpG</a:t>
            </a:r>
            <a:r>
              <a:rPr lang="en-US" b="1" dirty="0"/>
              <a:t> sites within a block, but also can capture the pattern of co-methylation on single DNA molecules.</a:t>
            </a:r>
          </a:p>
        </p:txBody>
      </p:sp>
      <p:sp>
        <p:nvSpPr>
          <p:cNvPr id="6" name="Rectangle 5"/>
          <p:cNvSpPr/>
          <p:nvPr/>
        </p:nvSpPr>
        <p:spPr>
          <a:xfrm>
            <a:off x="371348" y="4310530"/>
            <a:ext cx="8602910" cy="1077218"/>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rPr>
              <a:t>We demonstrated HMH and MHL would be useful in cancer diagnosis and tumor-of-origin prediction for patients plasma. Although the sample size in the current study is not large enough to push it into clinical application, but the potential of the MHL is promising. </a:t>
            </a:r>
            <a:endParaRPr lang="en-US" sz="1600" b="1" dirty="0"/>
          </a:p>
        </p:txBody>
      </p:sp>
    </p:spTree>
    <p:extLst>
      <p:ext uri="{BB962C8B-B14F-4D97-AF65-F5344CB8AC3E}">
        <p14:creationId xmlns:p14="http://schemas.microsoft.com/office/powerpoint/2010/main" val="70467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9684" y="2396723"/>
            <a:ext cx="3247069" cy="584775"/>
          </a:xfrm>
          <a:prstGeom prst="rect">
            <a:avLst/>
          </a:prstGeom>
        </p:spPr>
        <p:txBody>
          <a:bodyPr wrap="square">
            <a:spAutoFit/>
          </a:bodyPr>
          <a:lstStyle/>
          <a:p>
            <a:r>
              <a:rPr lang="en-US" sz="3200" b="1" dirty="0">
                <a:latin typeface="Arial" panose="020B0604020202020204" pitchFamily="34" charset="0"/>
              </a:rPr>
              <a:t>Thanks</a:t>
            </a:r>
            <a:endParaRPr lang="en-US" sz="3200" b="1" dirty="0"/>
          </a:p>
        </p:txBody>
      </p:sp>
    </p:spTree>
    <p:extLst>
      <p:ext uri="{BB962C8B-B14F-4D97-AF65-F5344CB8AC3E}">
        <p14:creationId xmlns:p14="http://schemas.microsoft.com/office/powerpoint/2010/main" val="151479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5097" y="3577338"/>
            <a:ext cx="3112659" cy="1754326"/>
          </a:xfrm>
          <a:prstGeom prst="rect">
            <a:avLst/>
          </a:prstGeom>
        </p:spPr>
        <p:txBody>
          <a:bodyPr wrap="square">
            <a:spAutoFit/>
          </a:bodyPr>
          <a:lstStyle/>
          <a:p>
            <a:r>
              <a:rPr lang="en-US" sz="900" dirty="0"/>
              <a:t>y&lt;-c(rep("A",30),rep("B",75))</a:t>
            </a:r>
          </a:p>
          <a:p>
            <a:r>
              <a:rPr lang="en-US" sz="900" dirty="0"/>
              <a:t>x1&lt;-c(abs(</a:t>
            </a:r>
            <a:r>
              <a:rPr lang="en-US" sz="900" dirty="0" err="1"/>
              <a:t>rnorm</a:t>
            </a:r>
            <a:r>
              <a:rPr lang="en-US" sz="900" dirty="0"/>
              <a:t>(30,0.8,0.5)),abs(</a:t>
            </a:r>
            <a:r>
              <a:rPr lang="en-US" sz="900" dirty="0" err="1"/>
              <a:t>rnorm</a:t>
            </a:r>
            <a:r>
              <a:rPr lang="en-US" sz="900" dirty="0"/>
              <a:t>(75,0.1,0.5)))</a:t>
            </a:r>
          </a:p>
          <a:p>
            <a:r>
              <a:rPr lang="en-US" sz="900" dirty="0"/>
              <a:t>x2&lt;-c(abs(</a:t>
            </a:r>
            <a:r>
              <a:rPr lang="en-US" sz="900" dirty="0" err="1"/>
              <a:t>rnorm</a:t>
            </a:r>
            <a:r>
              <a:rPr lang="en-US" sz="900" dirty="0"/>
              <a:t>(30,0.1,0.5)),abs(</a:t>
            </a:r>
            <a:r>
              <a:rPr lang="en-US" sz="900" dirty="0" err="1"/>
              <a:t>rnorm</a:t>
            </a:r>
            <a:r>
              <a:rPr lang="en-US" sz="900" dirty="0"/>
              <a:t>(75,0.8,0.5)))</a:t>
            </a:r>
          </a:p>
          <a:p>
            <a:r>
              <a:rPr lang="en-US" sz="900" dirty="0" err="1"/>
              <a:t>t.test</a:t>
            </a:r>
            <a:r>
              <a:rPr lang="en-US" sz="900" dirty="0"/>
              <a:t>(x1[1:30],x1[31:106])</a:t>
            </a:r>
          </a:p>
          <a:p>
            <a:r>
              <a:rPr lang="en-US" sz="900" dirty="0" err="1"/>
              <a:t>t.test</a:t>
            </a:r>
            <a:r>
              <a:rPr lang="en-US" sz="900" dirty="0"/>
              <a:t>(x2[1:30],x2[31:106])</a:t>
            </a:r>
          </a:p>
          <a:p>
            <a:r>
              <a:rPr lang="en-US" sz="900" dirty="0"/>
              <a:t>data=</a:t>
            </a:r>
            <a:r>
              <a:rPr lang="en-US" sz="900" dirty="0" err="1"/>
              <a:t>data.frame</a:t>
            </a:r>
            <a:r>
              <a:rPr lang="en-US" sz="900" dirty="0"/>
              <a:t>(y,x1,x2,x3)</a:t>
            </a:r>
          </a:p>
          <a:p>
            <a:r>
              <a:rPr lang="en-US" sz="900" dirty="0" err="1"/>
              <a:t>ggplot</a:t>
            </a:r>
            <a:r>
              <a:rPr lang="en-US" sz="900" dirty="0"/>
              <a:t>(</a:t>
            </a:r>
            <a:r>
              <a:rPr lang="en-US" sz="900" dirty="0" err="1"/>
              <a:t>data,aes</a:t>
            </a:r>
            <a:r>
              <a:rPr lang="en-US" sz="900" dirty="0"/>
              <a:t>(y,x1))+</a:t>
            </a:r>
            <a:r>
              <a:rPr lang="en-US" sz="900" dirty="0" err="1"/>
              <a:t>geom_boxplot</a:t>
            </a:r>
            <a:r>
              <a:rPr lang="en-US" sz="900" dirty="0"/>
              <a:t>()+</a:t>
            </a:r>
            <a:r>
              <a:rPr lang="en-US" sz="900" dirty="0" err="1"/>
              <a:t>geom_jitter</a:t>
            </a:r>
            <a:r>
              <a:rPr lang="en-US" sz="900" dirty="0"/>
              <a:t>()</a:t>
            </a:r>
          </a:p>
          <a:p>
            <a:r>
              <a:rPr lang="en-US" sz="900" dirty="0" err="1"/>
              <a:t>ggplot</a:t>
            </a:r>
            <a:r>
              <a:rPr lang="en-US" sz="900" dirty="0"/>
              <a:t>(</a:t>
            </a:r>
            <a:r>
              <a:rPr lang="en-US" sz="900" dirty="0" err="1"/>
              <a:t>data,aes</a:t>
            </a:r>
            <a:r>
              <a:rPr lang="en-US" sz="900" dirty="0"/>
              <a:t>(y,x2))+</a:t>
            </a:r>
            <a:r>
              <a:rPr lang="en-US" sz="900" dirty="0" err="1"/>
              <a:t>geom_boxplot</a:t>
            </a:r>
            <a:r>
              <a:rPr lang="en-US" sz="900" dirty="0"/>
              <a:t>()+</a:t>
            </a:r>
            <a:r>
              <a:rPr lang="en-US" sz="900" dirty="0" err="1"/>
              <a:t>geom_jitter</a:t>
            </a:r>
            <a:r>
              <a:rPr lang="en-US" sz="900" dirty="0"/>
              <a:t>()</a:t>
            </a:r>
          </a:p>
          <a:p>
            <a:r>
              <a:rPr lang="en-US" sz="900" dirty="0"/>
              <a:t>library("ggplot2")</a:t>
            </a:r>
          </a:p>
          <a:p>
            <a:r>
              <a:rPr lang="en-US" sz="900" dirty="0"/>
              <a:t>library("</a:t>
            </a:r>
            <a:r>
              <a:rPr lang="en-US" sz="900" dirty="0" err="1"/>
              <a:t>randomForest</a:t>
            </a:r>
            <a:r>
              <a:rPr lang="en-US" sz="900" dirty="0"/>
              <a:t>")</a:t>
            </a:r>
          </a:p>
          <a:p>
            <a:r>
              <a:rPr lang="en-US" sz="900" dirty="0"/>
              <a:t>fit &lt;- </a:t>
            </a:r>
            <a:r>
              <a:rPr lang="en-US" sz="900" dirty="0" err="1"/>
              <a:t>randomForest</a:t>
            </a:r>
            <a:r>
              <a:rPr lang="en-US" sz="900" dirty="0"/>
              <a:t>(y~x1+x2,data=data[1:60,])</a:t>
            </a:r>
          </a:p>
          <a:p>
            <a:r>
              <a:rPr lang="en-US" sz="900" dirty="0"/>
              <a:t>fit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876" y="3648072"/>
            <a:ext cx="3961733" cy="2613221"/>
          </a:xfrm>
          <a:prstGeom prst="rect">
            <a:avLst/>
          </a:prstGeom>
        </p:spPr>
      </p:pic>
      <p:sp>
        <p:nvSpPr>
          <p:cNvPr id="8" name="TextBox 7"/>
          <p:cNvSpPr txBox="1"/>
          <p:nvPr/>
        </p:nvSpPr>
        <p:spPr>
          <a:xfrm>
            <a:off x="2093774" y="213416"/>
            <a:ext cx="5212261" cy="461665"/>
          </a:xfrm>
          <a:prstGeom prst="rect">
            <a:avLst/>
          </a:prstGeom>
          <a:noFill/>
        </p:spPr>
        <p:txBody>
          <a:bodyPr wrap="none" rtlCol="0">
            <a:spAutoFit/>
          </a:bodyPr>
          <a:lstStyle/>
          <a:p>
            <a:r>
              <a:rPr lang="en-US" sz="2400" dirty="0"/>
              <a:t>Simulation of Random Forest Prediction </a:t>
            </a:r>
          </a:p>
        </p:txBody>
      </p:sp>
      <p:pic>
        <p:nvPicPr>
          <p:cNvPr id="9" name="Picture 8"/>
          <p:cNvPicPr>
            <a:picLocks noChangeAspect="1"/>
          </p:cNvPicPr>
          <p:nvPr/>
        </p:nvPicPr>
        <p:blipFill>
          <a:blip r:embed="rId3"/>
          <a:stretch>
            <a:fillRect/>
          </a:stretch>
        </p:blipFill>
        <p:spPr>
          <a:xfrm>
            <a:off x="6174673" y="1064301"/>
            <a:ext cx="2910641" cy="2158452"/>
          </a:xfrm>
          <a:prstGeom prst="rect">
            <a:avLst/>
          </a:prstGeom>
        </p:spPr>
      </p:pic>
      <p:pic>
        <p:nvPicPr>
          <p:cNvPr id="10" name="Picture 9"/>
          <p:cNvPicPr>
            <a:picLocks noChangeAspect="1"/>
          </p:cNvPicPr>
          <p:nvPr/>
        </p:nvPicPr>
        <p:blipFill>
          <a:blip r:embed="rId4"/>
          <a:stretch>
            <a:fillRect/>
          </a:stretch>
        </p:blipFill>
        <p:spPr>
          <a:xfrm>
            <a:off x="117721" y="1064301"/>
            <a:ext cx="2775381" cy="2058148"/>
          </a:xfrm>
          <a:prstGeom prst="rect">
            <a:avLst/>
          </a:prstGeom>
        </p:spPr>
      </p:pic>
      <p:pic>
        <p:nvPicPr>
          <p:cNvPr id="11" name="Picture 10"/>
          <p:cNvPicPr>
            <a:picLocks noChangeAspect="1"/>
          </p:cNvPicPr>
          <p:nvPr/>
        </p:nvPicPr>
        <p:blipFill>
          <a:blip r:embed="rId5"/>
          <a:stretch>
            <a:fillRect/>
          </a:stretch>
        </p:blipFill>
        <p:spPr>
          <a:xfrm>
            <a:off x="2990539" y="1073284"/>
            <a:ext cx="2858652" cy="2119899"/>
          </a:xfrm>
          <a:prstGeom prst="rect">
            <a:avLst/>
          </a:prstGeom>
        </p:spPr>
      </p:pic>
      <p:sp>
        <p:nvSpPr>
          <p:cNvPr id="12" name="TextBox 11"/>
          <p:cNvSpPr txBox="1"/>
          <p:nvPr/>
        </p:nvSpPr>
        <p:spPr>
          <a:xfrm>
            <a:off x="7193610" y="4519534"/>
            <a:ext cx="1653017" cy="646331"/>
          </a:xfrm>
          <a:prstGeom prst="rect">
            <a:avLst/>
          </a:prstGeom>
          <a:noFill/>
        </p:spPr>
        <p:txBody>
          <a:bodyPr wrap="none" rtlCol="0">
            <a:spAutoFit/>
          </a:bodyPr>
          <a:lstStyle/>
          <a:p>
            <a:r>
              <a:rPr lang="en-US" dirty="0"/>
              <a:t>Sensitivity=80%</a:t>
            </a:r>
          </a:p>
          <a:p>
            <a:endParaRPr lang="en-US" dirty="0"/>
          </a:p>
        </p:txBody>
      </p:sp>
      <p:sp>
        <p:nvSpPr>
          <p:cNvPr id="13" name="TextBox 12"/>
          <p:cNvSpPr txBox="1"/>
          <p:nvPr/>
        </p:nvSpPr>
        <p:spPr>
          <a:xfrm>
            <a:off x="7193610" y="4519534"/>
            <a:ext cx="1653017" cy="369332"/>
          </a:xfrm>
          <a:prstGeom prst="rect">
            <a:avLst/>
          </a:prstGeom>
          <a:noFill/>
        </p:spPr>
        <p:txBody>
          <a:bodyPr wrap="none" rtlCol="0">
            <a:spAutoFit/>
          </a:bodyPr>
          <a:lstStyle/>
          <a:p>
            <a:r>
              <a:rPr lang="en-US" dirty="0"/>
              <a:t>Sensitivity=80%</a:t>
            </a:r>
          </a:p>
        </p:txBody>
      </p:sp>
      <p:sp>
        <p:nvSpPr>
          <p:cNvPr id="15" name="TextBox 14"/>
          <p:cNvSpPr txBox="1"/>
          <p:nvPr/>
        </p:nvSpPr>
        <p:spPr>
          <a:xfrm>
            <a:off x="7193609" y="4819018"/>
            <a:ext cx="1648208" cy="369332"/>
          </a:xfrm>
          <a:prstGeom prst="rect">
            <a:avLst/>
          </a:prstGeom>
          <a:noFill/>
        </p:spPr>
        <p:txBody>
          <a:bodyPr wrap="none" rtlCol="0">
            <a:spAutoFit/>
          </a:bodyPr>
          <a:lstStyle/>
          <a:p>
            <a:r>
              <a:rPr lang="en-US" altLang="zh-CN" dirty="0"/>
              <a:t>Specificity=75</a:t>
            </a:r>
            <a:r>
              <a:rPr lang="en-US" dirty="0"/>
              <a:t>%</a:t>
            </a:r>
          </a:p>
        </p:txBody>
      </p:sp>
      <p:sp>
        <p:nvSpPr>
          <p:cNvPr id="17" name="Right Arrow 16"/>
          <p:cNvSpPr/>
          <p:nvPr/>
        </p:nvSpPr>
        <p:spPr>
          <a:xfrm>
            <a:off x="6857165" y="4297342"/>
            <a:ext cx="284813" cy="103432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 y="2019362"/>
            <a:ext cx="9144000" cy="2212848"/>
          </a:xfrm>
          <a:prstGeom prst="rect">
            <a:avLst/>
          </a:prstGeom>
        </p:spPr>
      </p:pic>
      <p:sp>
        <p:nvSpPr>
          <p:cNvPr id="3" name="TextBox 2"/>
          <p:cNvSpPr txBox="1"/>
          <p:nvPr/>
        </p:nvSpPr>
        <p:spPr>
          <a:xfrm>
            <a:off x="310897" y="414236"/>
            <a:ext cx="9047748" cy="523220"/>
          </a:xfrm>
          <a:prstGeom prst="rect">
            <a:avLst/>
          </a:prstGeom>
          <a:noFill/>
        </p:spPr>
        <p:txBody>
          <a:bodyPr wrap="square" rtlCol="0">
            <a:spAutoFit/>
          </a:bodyPr>
          <a:lstStyle/>
          <a:p>
            <a:r>
              <a:rPr lang="en-US" sz="2800" dirty="0"/>
              <a:t>Methylation haplotype signals of tissue in Cancer plasma</a:t>
            </a:r>
            <a:endParaRPr lang="en-US" sz="2800" dirty="0">
              <a:solidFill>
                <a:srgbClr val="000000"/>
              </a:solidFill>
              <a:latin typeface="Cambria" panose="02040503050406030204" pitchFamily="18" charset="0"/>
            </a:endParaRPr>
          </a:p>
        </p:txBody>
      </p:sp>
      <p:sp>
        <p:nvSpPr>
          <p:cNvPr id="4" name="Rectangle 3"/>
          <p:cNvSpPr/>
          <p:nvPr/>
        </p:nvSpPr>
        <p:spPr>
          <a:xfrm>
            <a:off x="592918" y="1424548"/>
            <a:ext cx="8266174" cy="369332"/>
          </a:xfrm>
          <a:prstGeom prst="rect">
            <a:avLst/>
          </a:prstGeom>
        </p:spPr>
        <p:txBody>
          <a:bodyPr wrap="none">
            <a:spAutoFit/>
          </a:bodyPr>
          <a:lstStyle/>
          <a:p>
            <a:r>
              <a:rPr lang="en-US" b="1" dirty="0"/>
              <a:t>Tissue-of-origin prediction require tissue specific signals were released to the plasma</a:t>
            </a:r>
          </a:p>
        </p:txBody>
      </p:sp>
      <p:sp>
        <p:nvSpPr>
          <p:cNvPr id="5" name="Rectangle 4"/>
          <p:cNvSpPr/>
          <p:nvPr/>
        </p:nvSpPr>
        <p:spPr>
          <a:xfrm>
            <a:off x="310897" y="4457692"/>
            <a:ext cx="8830215" cy="1323439"/>
          </a:xfrm>
          <a:prstGeom prst="rect">
            <a:avLst/>
          </a:prstGeom>
        </p:spPr>
        <p:txBody>
          <a:bodyPr wrap="square">
            <a:spAutoFit/>
          </a:bodyPr>
          <a:lstStyle/>
          <a:p>
            <a:r>
              <a:rPr lang="en-US" sz="1600" dirty="0">
                <a:solidFill>
                  <a:srgbClr val="000000"/>
                </a:solidFill>
                <a:latin typeface="Arial" panose="020B0604020202020204" pitchFamily="34" charset="0"/>
                <a:ea typeface="Arial" panose="020B0604020202020204" pitchFamily="34" charset="0"/>
              </a:rPr>
              <a:t>Meanwhile, through scanning positive MHL signals in cancer plasma, cancer tissues, normal tissues, and negative signals in normal plasma as well as WB cells, we found large number of tissue derived signals would be passed on from normal tissue, cancer tissue to the plasmas in the cancer patients and therefore could be used for non-invasive diagnosis based on DNA methylation in plasma</a:t>
            </a:r>
            <a:endParaRPr lang="en-US" sz="1600" dirty="0"/>
          </a:p>
        </p:txBody>
      </p:sp>
    </p:spTree>
    <p:extLst>
      <p:ext uri="{BB962C8B-B14F-4D97-AF65-F5344CB8AC3E}">
        <p14:creationId xmlns:p14="http://schemas.microsoft.com/office/powerpoint/2010/main" val="247551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0" y="1267425"/>
            <a:ext cx="6618580" cy="4383006"/>
          </a:xfrm>
          <a:prstGeom prst="rect">
            <a:avLst/>
          </a:prstGeom>
        </p:spPr>
      </p:pic>
      <p:sp>
        <p:nvSpPr>
          <p:cNvPr id="3" name="TextBox 2"/>
          <p:cNvSpPr txBox="1"/>
          <p:nvPr/>
        </p:nvSpPr>
        <p:spPr>
          <a:xfrm>
            <a:off x="2749384" y="1267425"/>
            <a:ext cx="3459088" cy="369332"/>
          </a:xfrm>
          <a:prstGeom prst="rect">
            <a:avLst/>
          </a:prstGeom>
          <a:noFill/>
        </p:spPr>
        <p:txBody>
          <a:bodyPr wrap="none" rtlCol="0">
            <a:spAutoFit/>
          </a:bodyPr>
          <a:lstStyle/>
          <a:p>
            <a:r>
              <a:rPr lang="en-US" dirty="0"/>
              <a:t>(</a:t>
            </a:r>
            <a:r>
              <a:rPr lang="en-US" altLang="zh-CN" dirty="0"/>
              <a:t>43 tissue samples from 10 tissues</a:t>
            </a:r>
            <a:r>
              <a:rPr lang="en-US" dirty="0"/>
              <a:t>)</a:t>
            </a:r>
          </a:p>
        </p:txBody>
      </p:sp>
      <p:sp>
        <p:nvSpPr>
          <p:cNvPr id="4" name="TextBox 3"/>
          <p:cNvSpPr txBox="1"/>
          <p:nvPr/>
        </p:nvSpPr>
        <p:spPr>
          <a:xfrm>
            <a:off x="6508450" y="2838450"/>
            <a:ext cx="2122697" cy="369332"/>
          </a:xfrm>
          <a:prstGeom prst="rect">
            <a:avLst/>
          </a:prstGeom>
          <a:noFill/>
        </p:spPr>
        <p:txBody>
          <a:bodyPr wrap="none" rtlCol="0">
            <a:spAutoFit/>
          </a:bodyPr>
          <a:lstStyle/>
          <a:p>
            <a:r>
              <a:rPr lang="en-US" dirty="0"/>
              <a:t>Sensitivity: 85%-92%</a:t>
            </a:r>
          </a:p>
        </p:txBody>
      </p:sp>
      <p:sp>
        <p:nvSpPr>
          <p:cNvPr id="5" name="TextBox 4"/>
          <p:cNvSpPr txBox="1"/>
          <p:nvPr/>
        </p:nvSpPr>
        <p:spPr>
          <a:xfrm>
            <a:off x="6096970" y="5193030"/>
            <a:ext cx="2297424" cy="369332"/>
          </a:xfrm>
          <a:prstGeom prst="rect">
            <a:avLst/>
          </a:prstGeom>
          <a:noFill/>
        </p:spPr>
        <p:txBody>
          <a:bodyPr wrap="none" rtlCol="0">
            <a:spAutoFit/>
          </a:bodyPr>
          <a:lstStyle/>
          <a:p>
            <a:r>
              <a:rPr lang="en-US" dirty="0"/>
              <a:t>Sensitivity: 63.3%-88%</a:t>
            </a:r>
          </a:p>
        </p:txBody>
      </p:sp>
      <p:sp>
        <p:nvSpPr>
          <p:cNvPr id="6" name="Rectangle 5"/>
          <p:cNvSpPr/>
          <p:nvPr/>
        </p:nvSpPr>
        <p:spPr>
          <a:xfrm>
            <a:off x="54310" y="409822"/>
            <a:ext cx="9143030" cy="410882"/>
          </a:xfrm>
          <a:prstGeom prst="rect">
            <a:avLst/>
          </a:prstGeom>
        </p:spPr>
        <p:txBody>
          <a:bodyPr wrap="square">
            <a:spAutoFit/>
          </a:bodyPr>
          <a:lstStyle/>
          <a:p>
            <a:pPr>
              <a:lnSpc>
                <a:spcPct val="115000"/>
              </a:lnSpc>
            </a:pPr>
            <a:r>
              <a:rPr lang="en-US" b="1" dirty="0">
                <a:solidFill>
                  <a:srgbClr val="00000A"/>
                </a:solidFill>
                <a:latin typeface="Arial" panose="020B0604020202020204" pitchFamily="34" charset="0"/>
                <a:ea typeface="Arial" panose="020B0604020202020204" pitchFamily="34" charset="0"/>
                <a:cs typeface="Calibri" panose="020F0502020204030204" pitchFamily="34" charset="0"/>
              </a:rPr>
              <a:t>Prediction of tumor-of-origin from circulating DNA based on tissue-specific MHBs.</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7" name="TextBox 6"/>
          <p:cNvSpPr txBox="1"/>
          <p:nvPr/>
        </p:nvSpPr>
        <p:spPr>
          <a:xfrm>
            <a:off x="6451741" y="1522661"/>
            <a:ext cx="2613216" cy="646331"/>
          </a:xfrm>
          <a:prstGeom prst="rect">
            <a:avLst/>
          </a:prstGeom>
          <a:noFill/>
        </p:spPr>
        <p:txBody>
          <a:bodyPr wrap="none" rtlCol="0">
            <a:spAutoFit/>
          </a:bodyPr>
          <a:lstStyle/>
          <a:p>
            <a:r>
              <a:rPr lang="en-US" dirty="0"/>
              <a:t>Random Forest Model</a:t>
            </a:r>
          </a:p>
          <a:p>
            <a:r>
              <a:rPr lang="en-US" dirty="0"/>
              <a:t>1090 tissue specific MHBs</a:t>
            </a:r>
          </a:p>
        </p:txBody>
      </p:sp>
      <p:sp>
        <p:nvSpPr>
          <p:cNvPr id="8" name="TextBox 7"/>
          <p:cNvSpPr txBox="1"/>
          <p:nvPr/>
        </p:nvSpPr>
        <p:spPr>
          <a:xfrm>
            <a:off x="6096970" y="3713411"/>
            <a:ext cx="2379177" cy="646331"/>
          </a:xfrm>
          <a:prstGeom prst="rect">
            <a:avLst/>
          </a:prstGeom>
          <a:noFill/>
        </p:spPr>
        <p:txBody>
          <a:bodyPr wrap="none" rtlCol="0">
            <a:spAutoFit/>
          </a:bodyPr>
          <a:lstStyle/>
          <a:p>
            <a:r>
              <a:rPr lang="en-US" dirty="0"/>
              <a:t>Random Forest Model</a:t>
            </a:r>
          </a:p>
          <a:p>
            <a:r>
              <a:rPr lang="en-US" dirty="0"/>
              <a:t>49 tissue specific MHBs</a:t>
            </a:r>
          </a:p>
        </p:txBody>
      </p:sp>
      <p:sp>
        <p:nvSpPr>
          <p:cNvPr id="9" name="Rectangle 8"/>
          <p:cNvSpPr/>
          <p:nvPr/>
        </p:nvSpPr>
        <p:spPr>
          <a:xfrm>
            <a:off x="54310" y="5950619"/>
            <a:ext cx="9143030" cy="729430"/>
          </a:xfrm>
          <a:prstGeom prst="rect">
            <a:avLst/>
          </a:prstGeom>
        </p:spPr>
        <p:txBody>
          <a:bodyPr wrap="square">
            <a:spAutoFit/>
          </a:bodyPr>
          <a:lstStyle/>
          <a:p>
            <a:pPr algn="ctr">
              <a:lnSpc>
                <a:spcPct val="115000"/>
              </a:lnSpc>
            </a:pPr>
            <a:r>
              <a:rPr lang="en-US" b="1" dirty="0">
                <a:solidFill>
                  <a:srgbClr val="00000A"/>
                </a:solidFill>
                <a:latin typeface="Arial" panose="020B0604020202020204" pitchFamily="34" charset="0"/>
                <a:ea typeface="Arial" panose="020B0604020202020204" pitchFamily="34" charset="0"/>
                <a:cs typeface="Calibri" panose="020F0502020204030204" pitchFamily="34" charset="0"/>
              </a:rPr>
              <a:t>Random Forest based tissue specific MHBs could predict the tumor-of-origin for patients plasma</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86579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6" y="1011338"/>
            <a:ext cx="4088648" cy="5683221"/>
          </a:xfrm>
          <a:prstGeom prst="rect">
            <a:avLst/>
          </a:prstGeom>
        </p:spPr>
      </p:pic>
      <p:sp>
        <p:nvSpPr>
          <p:cNvPr id="3" name="Rectangle 2"/>
          <p:cNvSpPr/>
          <p:nvPr/>
        </p:nvSpPr>
        <p:spPr>
          <a:xfrm>
            <a:off x="500495" y="1175705"/>
            <a:ext cx="1415935" cy="5016758"/>
          </a:xfrm>
          <a:prstGeom prst="rect">
            <a:avLst/>
          </a:prstGeom>
        </p:spPr>
        <p:txBody>
          <a:bodyPr wrap="square">
            <a:spAutoFit/>
          </a:bodyPr>
          <a:lstStyle/>
          <a:p>
            <a:r>
              <a:rPr lang="en-US" sz="1000" dirty="0">
                <a:solidFill>
                  <a:srgbClr val="FF0000"/>
                </a:solidFill>
              </a:rPr>
              <a:t>ARID3A</a:t>
            </a:r>
          </a:p>
          <a:p>
            <a:r>
              <a:rPr lang="en-US" sz="1000" dirty="0">
                <a:solidFill>
                  <a:srgbClr val="FF0000"/>
                </a:solidFill>
              </a:rPr>
              <a:t>ATF3</a:t>
            </a:r>
          </a:p>
          <a:p>
            <a:r>
              <a:rPr lang="en-US" sz="1000" dirty="0">
                <a:solidFill>
                  <a:srgbClr val="FF0000"/>
                </a:solidFill>
              </a:rPr>
              <a:t>BATF</a:t>
            </a:r>
          </a:p>
          <a:p>
            <a:r>
              <a:rPr lang="en-US" sz="1000" dirty="0">
                <a:solidFill>
                  <a:srgbClr val="FF0000"/>
                </a:solidFill>
              </a:rPr>
              <a:t>BCL3</a:t>
            </a:r>
          </a:p>
          <a:p>
            <a:r>
              <a:rPr lang="en-US" sz="1000" dirty="0">
                <a:solidFill>
                  <a:srgbClr val="FF0000"/>
                </a:solidFill>
              </a:rPr>
              <a:t>CEBPD</a:t>
            </a:r>
          </a:p>
          <a:p>
            <a:r>
              <a:rPr lang="en-US" sz="1000" dirty="0">
                <a:solidFill>
                  <a:srgbClr val="FF0000"/>
                </a:solidFill>
              </a:rPr>
              <a:t>ELK1</a:t>
            </a:r>
          </a:p>
          <a:p>
            <a:r>
              <a:rPr lang="en-US" sz="1000" dirty="0">
                <a:solidFill>
                  <a:srgbClr val="FF0000"/>
                </a:solidFill>
              </a:rPr>
              <a:t>ESR1</a:t>
            </a:r>
          </a:p>
          <a:p>
            <a:r>
              <a:rPr lang="en-US" sz="1000" dirty="0">
                <a:solidFill>
                  <a:srgbClr val="FF0000"/>
                </a:solidFill>
              </a:rPr>
              <a:t>FOSL2</a:t>
            </a:r>
          </a:p>
          <a:p>
            <a:r>
              <a:rPr lang="en-US" sz="1000" dirty="0">
                <a:solidFill>
                  <a:srgbClr val="FF0000"/>
                </a:solidFill>
              </a:rPr>
              <a:t>FOXA2</a:t>
            </a:r>
          </a:p>
          <a:p>
            <a:r>
              <a:rPr lang="en-US" sz="1000" dirty="0">
                <a:solidFill>
                  <a:srgbClr val="FF0000"/>
                </a:solidFill>
              </a:rPr>
              <a:t>GABPA</a:t>
            </a:r>
          </a:p>
          <a:p>
            <a:r>
              <a:rPr lang="en-US" sz="1000" dirty="0">
                <a:solidFill>
                  <a:srgbClr val="FF0000"/>
                </a:solidFill>
              </a:rPr>
              <a:t>GATA3</a:t>
            </a:r>
          </a:p>
          <a:p>
            <a:r>
              <a:rPr lang="en-US" sz="1000" dirty="0">
                <a:solidFill>
                  <a:srgbClr val="FF0000"/>
                </a:solidFill>
              </a:rPr>
              <a:t>HDAC2</a:t>
            </a:r>
          </a:p>
          <a:p>
            <a:r>
              <a:rPr lang="en-US" sz="1000" dirty="0">
                <a:solidFill>
                  <a:srgbClr val="FF0000"/>
                </a:solidFill>
              </a:rPr>
              <a:t>HNF4A</a:t>
            </a:r>
          </a:p>
          <a:p>
            <a:r>
              <a:rPr lang="en-US" sz="1000" dirty="0">
                <a:solidFill>
                  <a:srgbClr val="FF0000"/>
                </a:solidFill>
              </a:rPr>
              <a:t>HNF4G</a:t>
            </a:r>
          </a:p>
          <a:p>
            <a:r>
              <a:rPr lang="en-US" sz="1000" dirty="0">
                <a:solidFill>
                  <a:srgbClr val="FF0000"/>
                </a:solidFill>
              </a:rPr>
              <a:t>IRF4</a:t>
            </a:r>
          </a:p>
          <a:p>
            <a:r>
              <a:rPr lang="en-US" sz="1000" dirty="0">
                <a:solidFill>
                  <a:srgbClr val="FF0000"/>
                </a:solidFill>
              </a:rPr>
              <a:t>KAP1</a:t>
            </a:r>
          </a:p>
          <a:p>
            <a:r>
              <a:rPr lang="en-US" sz="1000" dirty="0">
                <a:solidFill>
                  <a:srgbClr val="FF0000"/>
                </a:solidFill>
              </a:rPr>
              <a:t>MAFK</a:t>
            </a:r>
          </a:p>
          <a:p>
            <a:r>
              <a:rPr lang="en-US" sz="1000" dirty="0">
                <a:solidFill>
                  <a:srgbClr val="FF0000"/>
                </a:solidFill>
              </a:rPr>
              <a:t>MBD4</a:t>
            </a:r>
          </a:p>
          <a:p>
            <a:r>
              <a:rPr lang="en-US" sz="1000" dirty="0">
                <a:solidFill>
                  <a:srgbClr val="FF0000"/>
                </a:solidFill>
              </a:rPr>
              <a:t>MXI1</a:t>
            </a:r>
          </a:p>
          <a:p>
            <a:r>
              <a:rPr lang="en-US" sz="1000" dirty="0">
                <a:solidFill>
                  <a:srgbClr val="FF0000"/>
                </a:solidFill>
              </a:rPr>
              <a:t>MYBL2</a:t>
            </a:r>
          </a:p>
          <a:p>
            <a:r>
              <a:rPr lang="en-US" sz="1000" dirty="0">
                <a:solidFill>
                  <a:srgbClr val="FF0000"/>
                </a:solidFill>
              </a:rPr>
              <a:t>NFYB</a:t>
            </a:r>
          </a:p>
          <a:p>
            <a:r>
              <a:rPr lang="en-US" sz="1000" dirty="0">
                <a:solidFill>
                  <a:srgbClr val="FF0000"/>
                </a:solidFill>
              </a:rPr>
              <a:t>RFX5</a:t>
            </a:r>
          </a:p>
          <a:p>
            <a:r>
              <a:rPr lang="en-US" sz="1000" dirty="0">
                <a:solidFill>
                  <a:srgbClr val="FF0000"/>
                </a:solidFill>
              </a:rPr>
              <a:t>RXRA</a:t>
            </a:r>
          </a:p>
          <a:p>
            <a:r>
              <a:rPr lang="en-US" sz="1000" dirty="0">
                <a:solidFill>
                  <a:srgbClr val="FF0000"/>
                </a:solidFill>
              </a:rPr>
              <a:t>SIX5</a:t>
            </a:r>
          </a:p>
          <a:p>
            <a:r>
              <a:rPr lang="en-US" sz="1000" dirty="0">
                <a:solidFill>
                  <a:srgbClr val="FF0000"/>
                </a:solidFill>
              </a:rPr>
              <a:t>SMC3</a:t>
            </a:r>
          </a:p>
          <a:p>
            <a:r>
              <a:rPr lang="en-US" sz="1000" dirty="0">
                <a:solidFill>
                  <a:srgbClr val="FF0000"/>
                </a:solidFill>
              </a:rPr>
              <a:t>SRF</a:t>
            </a:r>
          </a:p>
          <a:p>
            <a:r>
              <a:rPr lang="en-US" sz="1000" dirty="0">
                <a:solidFill>
                  <a:srgbClr val="FF0000"/>
                </a:solidFill>
              </a:rPr>
              <a:t>TBP</a:t>
            </a:r>
          </a:p>
          <a:p>
            <a:r>
              <a:rPr lang="en-US" sz="1000" dirty="0">
                <a:solidFill>
                  <a:srgbClr val="FF0000"/>
                </a:solidFill>
              </a:rPr>
              <a:t>TEAD4</a:t>
            </a:r>
          </a:p>
          <a:p>
            <a:r>
              <a:rPr lang="en-US" sz="1000" dirty="0">
                <a:solidFill>
                  <a:srgbClr val="FF0000"/>
                </a:solidFill>
              </a:rPr>
              <a:t>TFAP2C</a:t>
            </a:r>
          </a:p>
          <a:p>
            <a:r>
              <a:rPr lang="en-US" sz="1000" dirty="0">
                <a:solidFill>
                  <a:srgbClr val="FF0000"/>
                </a:solidFill>
              </a:rPr>
              <a:t>ZBTB33</a:t>
            </a:r>
          </a:p>
          <a:p>
            <a:r>
              <a:rPr lang="en-US" sz="1000" dirty="0">
                <a:solidFill>
                  <a:srgbClr val="FF0000"/>
                </a:solidFill>
              </a:rPr>
              <a:t>ZNF217</a:t>
            </a:r>
          </a:p>
          <a:p>
            <a:endParaRPr lang="en-US" sz="1000" dirty="0">
              <a:solidFill>
                <a:srgbClr val="FF0000"/>
              </a:solidFill>
            </a:endParaRPr>
          </a:p>
        </p:txBody>
      </p:sp>
      <p:sp>
        <p:nvSpPr>
          <p:cNvPr id="4" name="Rectangle 3"/>
          <p:cNvSpPr/>
          <p:nvPr/>
        </p:nvSpPr>
        <p:spPr>
          <a:xfrm>
            <a:off x="4770292" y="1266457"/>
            <a:ext cx="908858" cy="2092881"/>
          </a:xfrm>
          <a:prstGeom prst="rect">
            <a:avLst/>
          </a:prstGeom>
        </p:spPr>
        <p:txBody>
          <a:bodyPr wrap="square">
            <a:spAutoFit/>
          </a:bodyPr>
          <a:lstStyle/>
          <a:p>
            <a:r>
              <a:rPr lang="en-US" sz="1000" dirty="0">
                <a:solidFill>
                  <a:schemeClr val="accent1">
                    <a:lumMod val="50000"/>
                  </a:schemeClr>
                </a:solidFill>
              </a:rPr>
              <a:t>ATF2</a:t>
            </a:r>
          </a:p>
          <a:p>
            <a:r>
              <a:rPr lang="en-US" sz="1000" dirty="0">
                <a:solidFill>
                  <a:schemeClr val="accent1">
                    <a:lumMod val="50000"/>
                  </a:schemeClr>
                </a:solidFill>
              </a:rPr>
              <a:t>BCLAF1</a:t>
            </a:r>
          </a:p>
          <a:p>
            <a:r>
              <a:rPr lang="en-US" sz="1000" dirty="0">
                <a:solidFill>
                  <a:schemeClr val="accent1">
                    <a:lumMod val="50000"/>
                  </a:schemeClr>
                </a:solidFill>
              </a:rPr>
              <a:t>CBX3</a:t>
            </a:r>
          </a:p>
          <a:p>
            <a:r>
              <a:rPr lang="en-US" sz="1000" dirty="0">
                <a:solidFill>
                  <a:schemeClr val="accent1">
                    <a:lumMod val="50000"/>
                  </a:schemeClr>
                </a:solidFill>
              </a:rPr>
              <a:t>CTBP2</a:t>
            </a:r>
          </a:p>
          <a:p>
            <a:r>
              <a:rPr lang="en-US" sz="1000" dirty="0">
                <a:solidFill>
                  <a:schemeClr val="accent1">
                    <a:lumMod val="50000"/>
                  </a:schemeClr>
                </a:solidFill>
              </a:rPr>
              <a:t>E2F4</a:t>
            </a:r>
          </a:p>
          <a:p>
            <a:r>
              <a:rPr lang="en-US" sz="1000" dirty="0">
                <a:solidFill>
                  <a:schemeClr val="accent1">
                    <a:lumMod val="50000"/>
                  </a:schemeClr>
                </a:solidFill>
              </a:rPr>
              <a:t>E2F6</a:t>
            </a:r>
          </a:p>
          <a:p>
            <a:r>
              <a:rPr lang="en-US" sz="1000" dirty="0">
                <a:solidFill>
                  <a:schemeClr val="accent1">
                    <a:lumMod val="50000"/>
                  </a:schemeClr>
                </a:solidFill>
              </a:rPr>
              <a:t>MAZ</a:t>
            </a:r>
          </a:p>
          <a:p>
            <a:r>
              <a:rPr lang="en-US" sz="1000" dirty="0">
                <a:solidFill>
                  <a:schemeClr val="accent1">
                    <a:lumMod val="50000"/>
                  </a:schemeClr>
                </a:solidFill>
              </a:rPr>
              <a:t>PML</a:t>
            </a:r>
          </a:p>
          <a:p>
            <a:r>
              <a:rPr lang="en-US" sz="1000" dirty="0">
                <a:solidFill>
                  <a:schemeClr val="accent1">
                    <a:lumMod val="50000"/>
                  </a:schemeClr>
                </a:solidFill>
              </a:rPr>
              <a:t>RBBP5</a:t>
            </a:r>
          </a:p>
          <a:p>
            <a:r>
              <a:rPr lang="en-US" sz="1000" dirty="0">
                <a:solidFill>
                  <a:schemeClr val="accent1">
                    <a:lumMod val="50000"/>
                  </a:schemeClr>
                </a:solidFill>
              </a:rPr>
              <a:t>SIRT6</a:t>
            </a:r>
          </a:p>
          <a:p>
            <a:r>
              <a:rPr lang="en-US" sz="1000" dirty="0">
                <a:solidFill>
                  <a:schemeClr val="accent1">
                    <a:lumMod val="50000"/>
                  </a:schemeClr>
                </a:solidFill>
              </a:rPr>
              <a:t>TBL1XR1</a:t>
            </a:r>
          </a:p>
          <a:p>
            <a:r>
              <a:rPr lang="en-US" sz="1000" dirty="0">
                <a:solidFill>
                  <a:schemeClr val="accent1">
                    <a:lumMod val="50000"/>
                  </a:schemeClr>
                </a:solidFill>
              </a:rPr>
              <a:t>USF2</a:t>
            </a:r>
          </a:p>
          <a:p>
            <a:r>
              <a:rPr lang="en-US" sz="1000" dirty="0">
                <a:solidFill>
                  <a:schemeClr val="accent1">
                    <a:lumMod val="50000"/>
                  </a:schemeClr>
                </a:solidFill>
              </a:rPr>
              <a:t>ZNF263</a:t>
            </a:r>
          </a:p>
        </p:txBody>
      </p:sp>
      <p:sp>
        <p:nvSpPr>
          <p:cNvPr id="5" name="Rectangle 4"/>
          <p:cNvSpPr/>
          <p:nvPr/>
        </p:nvSpPr>
        <p:spPr>
          <a:xfrm>
            <a:off x="3048000" y="3283974"/>
            <a:ext cx="1045151" cy="400110"/>
          </a:xfrm>
          <a:prstGeom prst="rect">
            <a:avLst/>
          </a:prstGeom>
        </p:spPr>
        <p:txBody>
          <a:bodyPr wrap="square">
            <a:spAutoFit/>
          </a:bodyPr>
          <a:lstStyle/>
          <a:p>
            <a:r>
              <a:rPr lang="en-US" sz="1000" dirty="0"/>
              <a:t>CHD2</a:t>
            </a:r>
          </a:p>
          <a:p>
            <a:r>
              <a:rPr lang="en-US" sz="1000" dirty="0"/>
              <a:t>ZBTB7A</a:t>
            </a:r>
          </a:p>
        </p:txBody>
      </p:sp>
      <p:sp>
        <p:nvSpPr>
          <p:cNvPr id="6" name="TextBox 5"/>
          <p:cNvSpPr txBox="1"/>
          <p:nvPr/>
        </p:nvSpPr>
        <p:spPr>
          <a:xfrm>
            <a:off x="2004646" y="223213"/>
            <a:ext cx="9167703" cy="461665"/>
          </a:xfrm>
          <a:prstGeom prst="rect">
            <a:avLst/>
          </a:prstGeom>
          <a:noFill/>
        </p:spPr>
        <p:txBody>
          <a:bodyPr wrap="none" rtlCol="0">
            <a:spAutoFit/>
          </a:bodyPr>
          <a:lstStyle/>
          <a:p>
            <a:r>
              <a:rPr lang="en-US" altLang="zh-CN" sz="2400" b="1" dirty="0"/>
              <a:t>Transcript factors which binding to layer specific MHBs with hypo-MHL</a:t>
            </a:r>
            <a:endParaRPr lang="en-US" sz="2400" b="1" dirty="0"/>
          </a:p>
        </p:txBody>
      </p:sp>
      <p:sp>
        <p:nvSpPr>
          <p:cNvPr id="7" name="Right Arrow 6"/>
          <p:cNvSpPr/>
          <p:nvPr/>
        </p:nvSpPr>
        <p:spPr>
          <a:xfrm rot="10052039">
            <a:off x="1421476" y="1704108"/>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424580">
            <a:off x="4454736" y="1303771"/>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094" y="6192463"/>
            <a:ext cx="1921552" cy="369332"/>
          </a:xfrm>
          <a:prstGeom prst="rect">
            <a:avLst/>
          </a:prstGeom>
          <a:noFill/>
        </p:spPr>
        <p:txBody>
          <a:bodyPr wrap="none" rtlCol="0">
            <a:spAutoFit/>
          </a:bodyPr>
          <a:lstStyle/>
          <a:p>
            <a:r>
              <a:rPr lang="en-US" dirty="0">
                <a:solidFill>
                  <a:srgbClr val="FF0000"/>
                </a:solidFill>
              </a:rPr>
              <a:t>Positive regulation</a:t>
            </a:r>
          </a:p>
        </p:txBody>
      </p:sp>
      <p:sp>
        <p:nvSpPr>
          <p:cNvPr id="10" name="TextBox 9"/>
          <p:cNvSpPr txBox="1"/>
          <p:nvPr/>
        </p:nvSpPr>
        <p:spPr>
          <a:xfrm>
            <a:off x="4263945" y="3356764"/>
            <a:ext cx="2020746" cy="369332"/>
          </a:xfrm>
          <a:prstGeom prst="rect">
            <a:avLst/>
          </a:prstGeom>
          <a:noFill/>
        </p:spPr>
        <p:txBody>
          <a:bodyPr wrap="none" rtlCol="0">
            <a:spAutoFit/>
          </a:bodyPr>
          <a:lstStyle/>
          <a:p>
            <a:r>
              <a:rPr lang="en-US" dirty="0"/>
              <a:t>Negative regulation</a:t>
            </a:r>
          </a:p>
        </p:txBody>
      </p:sp>
      <p:sp>
        <p:nvSpPr>
          <p:cNvPr id="11" name="TextBox 10"/>
          <p:cNvSpPr txBox="1"/>
          <p:nvPr/>
        </p:nvSpPr>
        <p:spPr>
          <a:xfrm>
            <a:off x="6505167" y="1681277"/>
            <a:ext cx="5531662" cy="3539430"/>
          </a:xfrm>
          <a:prstGeom prst="rect">
            <a:avLst/>
          </a:prstGeom>
          <a:noFill/>
        </p:spPr>
        <p:txBody>
          <a:bodyPr wrap="square" rtlCol="0">
            <a:spAutoFit/>
          </a:bodyPr>
          <a:lstStyle/>
          <a:p>
            <a:r>
              <a:rPr lang="en-US" dirty="0">
                <a:solidFill>
                  <a:srgbClr val="FF0000"/>
                </a:solidFill>
              </a:rPr>
              <a:t>31 Endoderm specific MHBs of hypo-MHL , 13 Mesoderm specific MHBs of hypo-MHL and 2 Ectoderm specific MHBs of hypo-MHL were identified (ANOVA, P&lt;</a:t>
            </a:r>
            <a:r>
              <a:rPr lang="en-US" dirty="0"/>
              <a:t>9.2*10-7</a:t>
            </a:r>
            <a:r>
              <a:rPr lang="en-US" dirty="0">
                <a:solidFill>
                  <a:srgbClr val="FF0000"/>
                </a:solidFill>
              </a:rPr>
              <a:t>)</a:t>
            </a:r>
          </a:p>
          <a:p>
            <a:endParaRPr lang="en-US" dirty="0">
              <a:solidFill>
                <a:srgbClr val="FF0000"/>
              </a:solidFill>
            </a:endParaRPr>
          </a:p>
          <a:p>
            <a:r>
              <a:rPr lang="en-US" dirty="0">
                <a:solidFill>
                  <a:srgbClr val="FF0000"/>
                </a:solidFill>
              </a:rPr>
              <a:t>Gene ontology analysis to these TFs shown that TFs binding to Endoderm specific MHBs of hypo-MHL were enriched in positive regulation elements. However, for Mesoderm,  negative regulation TFs were enriched. (P&lt;0.05 after FDR)</a:t>
            </a:r>
          </a:p>
          <a:p>
            <a:endParaRPr lang="en-US" dirty="0">
              <a:solidFill>
                <a:srgbClr val="FF0000"/>
              </a:solidFill>
            </a:endParaRPr>
          </a:p>
          <a:p>
            <a:r>
              <a:rPr lang="en-US" sz="1100" dirty="0">
                <a:solidFill>
                  <a:srgbClr val="FF0000"/>
                </a:solidFill>
              </a:rPr>
              <a:t>See wiki:</a:t>
            </a:r>
          </a:p>
          <a:p>
            <a:r>
              <a:rPr lang="en-US" sz="1100" dirty="0">
                <a:solidFill>
                  <a:srgbClr val="FF0000"/>
                </a:solidFill>
              </a:rPr>
              <a:t>http://genome-tech.ucsd.edu/LabNotes/index.php/Shicheng:Calendar/NOTES/2016-2-24#Layer_specific_hypo-MHL_regions</a:t>
            </a:r>
          </a:p>
          <a:p>
            <a:endParaRPr lang="en-US" sz="1100" dirty="0">
              <a:solidFill>
                <a:srgbClr val="FF0000"/>
              </a:solidFill>
            </a:endParaRPr>
          </a:p>
        </p:txBody>
      </p:sp>
      <p:sp>
        <p:nvSpPr>
          <p:cNvPr id="12" name="TextBox 11"/>
          <p:cNvSpPr txBox="1"/>
          <p:nvPr/>
        </p:nvSpPr>
        <p:spPr>
          <a:xfrm>
            <a:off x="6505167" y="5266807"/>
            <a:ext cx="5531662" cy="1200329"/>
          </a:xfrm>
          <a:prstGeom prst="rect">
            <a:avLst/>
          </a:prstGeom>
          <a:noFill/>
        </p:spPr>
        <p:txBody>
          <a:bodyPr wrap="square" rtlCol="0">
            <a:spAutoFit/>
          </a:bodyPr>
          <a:lstStyle/>
          <a:p>
            <a:r>
              <a:rPr lang="en-US" dirty="0">
                <a:solidFill>
                  <a:srgbClr val="FF0000"/>
                </a:solidFill>
              </a:rPr>
              <a:t>I think it should be make sense. Since endoderm are mainly function organs while mesoderm are mainly </a:t>
            </a:r>
            <a:r>
              <a:rPr lang="en-US" altLang="zh-CN" dirty="0">
                <a:solidFill>
                  <a:srgbClr val="FF0000"/>
                </a:solidFill>
              </a:rPr>
              <a:t>muscles. </a:t>
            </a:r>
          </a:p>
          <a:p>
            <a:r>
              <a:rPr lang="en-US" dirty="0"/>
              <a:t> </a:t>
            </a:r>
            <a:endParaRPr lang="en-US" dirty="0">
              <a:solidFill>
                <a:srgbClr val="FF0000"/>
              </a:solidFill>
            </a:endParaRPr>
          </a:p>
        </p:txBody>
      </p:sp>
    </p:spTree>
    <p:extLst>
      <p:ext uri="{BB962C8B-B14F-4D97-AF65-F5344CB8AC3E}">
        <p14:creationId xmlns:p14="http://schemas.microsoft.com/office/powerpoint/2010/main" val="398939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1018" y="394501"/>
            <a:ext cx="9217891" cy="461665"/>
          </a:xfrm>
          <a:prstGeom prst="rect">
            <a:avLst/>
          </a:prstGeom>
        </p:spPr>
        <p:txBody>
          <a:bodyPr wrap="square">
            <a:spAutoFit/>
          </a:bodyPr>
          <a:lstStyle/>
          <a:p>
            <a:pPr algn="ctr"/>
            <a:r>
              <a:rPr lang="en-US" sz="2400" b="1" dirty="0">
                <a:solidFill>
                  <a:srgbClr val="000000"/>
                </a:solidFill>
                <a:latin typeface="Arial" panose="020B0604020202020204" pitchFamily="34" charset="0"/>
              </a:rPr>
              <a:t>Methylation haplotype and block in individual level</a:t>
            </a:r>
          </a:p>
        </p:txBody>
      </p:sp>
      <p:pic>
        <p:nvPicPr>
          <p:cNvPr id="4" name="Picture 2" descr="http://www.eurac.edu/en/research/health/biomed/services/PublishingImages/all_computation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934"/>
          <a:stretch/>
        </p:blipFill>
        <p:spPr bwMode="auto">
          <a:xfrm>
            <a:off x="402571" y="4232305"/>
            <a:ext cx="3068320" cy="172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70" y="5959505"/>
            <a:ext cx="2573140" cy="307777"/>
          </a:xfrm>
          <a:prstGeom prst="rect">
            <a:avLst/>
          </a:prstGeom>
          <a:noFill/>
        </p:spPr>
        <p:txBody>
          <a:bodyPr wrap="none" rtlCol="0">
            <a:spAutoFit/>
          </a:bodyPr>
          <a:lstStyle/>
          <a:p>
            <a:r>
              <a:rPr lang="en-US" sz="1400" b="1" dirty="0">
                <a:latin typeface="Arial Unicode MS" panose="020B0604020202020204" pitchFamily="34" charset="-128"/>
                <a:ea typeface="Arial Unicode MS" panose="020B0604020202020204" pitchFamily="34" charset="-128"/>
                <a:cs typeface="Arial Unicode MS" panose="020B0604020202020204" pitchFamily="34" charset="-128"/>
              </a:rPr>
              <a:t>Methylations haplotype blocks</a:t>
            </a:r>
          </a:p>
        </p:txBody>
      </p:sp>
      <p:sp>
        <p:nvSpPr>
          <p:cNvPr id="23" name="TextBox 22"/>
          <p:cNvSpPr txBox="1"/>
          <p:nvPr/>
        </p:nvSpPr>
        <p:spPr>
          <a:xfrm>
            <a:off x="868138" y="1763013"/>
            <a:ext cx="2504819" cy="1477328"/>
          </a:xfrm>
          <a:prstGeom prst="rect">
            <a:avLst/>
          </a:prstGeom>
          <a:noFill/>
        </p:spPr>
        <p:txBody>
          <a:bodyPr wrap="square" rtlCol="0">
            <a:spAutoFit/>
          </a:bodyPr>
          <a:lstStyle/>
          <a:p>
            <a:r>
              <a:rPr lang="en-US" b="1" dirty="0"/>
              <a:t> CTCTCTCTCTCTCTCTCT</a:t>
            </a:r>
          </a:p>
          <a:p>
            <a:r>
              <a:rPr lang="en-US" b="1" dirty="0"/>
              <a:t> CTCTTCTCTTTTCTTCTC</a:t>
            </a:r>
          </a:p>
          <a:p>
            <a:r>
              <a:rPr lang="en-US" b="1" dirty="0"/>
              <a:t> CTCTTTTCTTCTCTTCTT</a:t>
            </a:r>
          </a:p>
          <a:p>
            <a:r>
              <a:rPr lang="en-US" b="1" dirty="0"/>
              <a:t> TTTTTCTTTTTTCTTCTC</a:t>
            </a:r>
          </a:p>
          <a:p>
            <a:r>
              <a:rPr lang="en-US" b="1" dirty="0"/>
              <a:t> CTTTTTTCTTCTCTTCTC</a:t>
            </a:r>
          </a:p>
        </p:txBody>
      </p:sp>
      <p:sp>
        <p:nvSpPr>
          <p:cNvPr id="26" name="TextBox 25"/>
          <p:cNvSpPr txBox="1"/>
          <p:nvPr/>
        </p:nvSpPr>
        <p:spPr>
          <a:xfrm>
            <a:off x="1048598" y="1338860"/>
            <a:ext cx="2077882" cy="400110"/>
          </a:xfrm>
          <a:prstGeom prst="rect">
            <a:avLst/>
          </a:prstGeom>
          <a:noFill/>
        </p:spPr>
        <p:txBody>
          <a:bodyPr wrap="square" rtlCol="0">
            <a:spAutoFit/>
          </a:bodyPr>
          <a:lstStyle/>
          <a:p>
            <a:r>
              <a:rPr lang="en-US" sz="2000" b="1" dirty="0">
                <a:solidFill>
                  <a:srgbClr val="FF0000"/>
                </a:solidFill>
              </a:rPr>
              <a:t>Bulk BS-</a:t>
            </a:r>
            <a:r>
              <a:rPr lang="en-US" sz="2000" b="1" dirty="0" err="1">
                <a:solidFill>
                  <a:srgbClr val="FF0000"/>
                </a:solidFill>
              </a:rPr>
              <a:t>Seq</a:t>
            </a:r>
            <a:r>
              <a:rPr lang="en-US" sz="2000" b="1" dirty="0">
                <a:solidFill>
                  <a:srgbClr val="FF0000"/>
                </a:solidFill>
              </a:rPr>
              <a:t> data</a:t>
            </a:r>
          </a:p>
        </p:txBody>
      </p:sp>
      <p:cxnSp>
        <p:nvCxnSpPr>
          <p:cNvPr id="27" name="Straight Arrow Connector 26"/>
          <p:cNvCxnSpPr/>
          <p:nvPr/>
        </p:nvCxnSpPr>
        <p:spPr>
          <a:xfrm flipH="1" flipV="1">
            <a:off x="1625280" y="3210075"/>
            <a:ext cx="279400" cy="292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945440" y="3202297"/>
            <a:ext cx="303934" cy="2998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24" name="TextBox 1023"/>
          <p:cNvSpPr txBox="1"/>
          <p:nvPr/>
        </p:nvSpPr>
        <p:spPr>
          <a:xfrm>
            <a:off x="1760281" y="3432455"/>
            <a:ext cx="312906" cy="523220"/>
          </a:xfrm>
          <a:prstGeom prst="rect">
            <a:avLst/>
          </a:prstGeom>
          <a:noFill/>
        </p:spPr>
        <p:txBody>
          <a:bodyPr wrap="none" rtlCol="0">
            <a:spAutoFit/>
          </a:bodyPr>
          <a:lstStyle/>
          <a:p>
            <a:r>
              <a:rPr lang="en-US" sz="2800" b="1" dirty="0"/>
              <a:t>r</a:t>
            </a:r>
            <a:endParaRPr lang="en-US" b="1" baseline="30000" dirty="0"/>
          </a:p>
        </p:txBody>
      </p:sp>
      <p:sp>
        <p:nvSpPr>
          <p:cNvPr id="1028" name="Down Arrow 1027"/>
          <p:cNvSpPr/>
          <p:nvPr/>
        </p:nvSpPr>
        <p:spPr>
          <a:xfrm>
            <a:off x="1320480" y="3936179"/>
            <a:ext cx="1168400" cy="195756"/>
          </a:xfrm>
          <a:prstGeom prst="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Rectangle 4"/>
          <p:cNvSpPr/>
          <p:nvPr/>
        </p:nvSpPr>
        <p:spPr>
          <a:xfrm>
            <a:off x="1576780" y="1846437"/>
            <a:ext cx="139700" cy="1302675"/>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64603" y="1850791"/>
            <a:ext cx="139700" cy="1302675"/>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768" y="2165208"/>
            <a:ext cx="5476105" cy="4363821"/>
          </a:xfrm>
          <a:prstGeom prst="rect">
            <a:avLst/>
          </a:prstGeom>
        </p:spPr>
      </p:pic>
      <p:sp>
        <p:nvSpPr>
          <p:cNvPr id="7" name="Rectangle 6"/>
          <p:cNvSpPr/>
          <p:nvPr/>
        </p:nvSpPr>
        <p:spPr>
          <a:xfrm>
            <a:off x="3768431" y="1354249"/>
            <a:ext cx="973728" cy="369332"/>
          </a:xfrm>
          <a:prstGeom prst="rect">
            <a:avLst/>
          </a:prstGeom>
        </p:spPr>
        <p:txBody>
          <a:bodyPr wrap="none">
            <a:spAutoFit/>
          </a:bodyPr>
          <a:lstStyle/>
          <a:p>
            <a:r>
              <a:rPr lang="en-US" altLang="zh-CN" b="1" dirty="0">
                <a:solidFill>
                  <a:srgbClr val="FF0000"/>
                </a:solidFill>
              </a:rPr>
              <a:t>F</a:t>
            </a:r>
            <a:r>
              <a:rPr lang="en-US" b="1" dirty="0">
                <a:solidFill>
                  <a:srgbClr val="FF0000"/>
                </a:solidFill>
              </a:rPr>
              <a:t>ormula</a:t>
            </a:r>
          </a:p>
        </p:txBody>
      </p:sp>
    </p:spTree>
    <p:extLst>
      <p:ext uri="{BB962C8B-B14F-4D97-AF65-F5344CB8AC3E}">
        <p14:creationId xmlns:p14="http://schemas.microsoft.com/office/powerpoint/2010/main" val="225920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33958" y="2202408"/>
          <a:ext cx="1546822" cy="3820230"/>
        </p:xfrm>
        <a:graphic>
          <a:graphicData uri="http://schemas.openxmlformats.org/drawingml/2006/table">
            <a:tbl>
              <a:tblPr/>
              <a:tblGrid>
                <a:gridCol w="857739">
                  <a:extLst>
                    <a:ext uri="{9D8B030D-6E8A-4147-A177-3AD203B41FA5}">
                      <a16:colId xmlns:a16="http://schemas.microsoft.com/office/drawing/2014/main" val="20000"/>
                    </a:ext>
                  </a:extLst>
                </a:gridCol>
                <a:gridCol w="260213">
                  <a:extLst>
                    <a:ext uri="{9D8B030D-6E8A-4147-A177-3AD203B41FA5}">
                      <a16:colId xmlns:a16="http://schemas.microsoft.com/office/drawing/2014/main" val="20001"/>
                    </a:ext>
                  </a:extLst>
                </a:gridCol>
                <a:gridCol w="250576">
                  <a:extLst>
                    <a:ext uri="{9D8B030D-6E8A-4147-A177-3AD203B41FA5}">
                      <a16:colId xmlns:a16="http://schemas.microsoft.com/office/drawing/2014/main" val="20002"/>
                    </a:ext>
                  </a:extLst>
                </a:gridCol>
                <a:gridCol w="178294">
                  <a:extLst>
                    <a:ext uri="{9D8B030D-6E8A-4147-A177-3AD203B41FA5}">
                      <a16:colId xmlns:a16="http://schemas.microsoft.com/office/drawing/2014/main" val="20003"/>
                    </a:ext>
                  </a:extLst>
                </a:gridCol>
              </a:tblGrid>
              <a:tr h="75896">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6">
                <a:tc>
                  <a:txBody>
                    <a:bodyPr/>
                    <a:lstStyle/>
                    <a:p>
                      <a:pPr algn="l" fontAlgn="b"/>
                      <a:r>
                        <a:rPr lang="en-US" sz="500" b="0" i="0" u="none" strike="noStrike">
                          <a:solidFill>
                            <a:srgbClr val="000000"/>
                          </a:solidFill>
                          <a:effectLst/>
                          <a:latin typeface="Calibri" panose="020F0502020204030204" pitchFamily="34" charset="0"/>
                        </a:rPr>
                        <a:t>Sample ID</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Format</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Tissue</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Lab</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281">
                <a:tc>
                  <a:txBody>
                    <a:bodyPr/>
                    <a:lstStyle/>
                    <a:p>
                      <a:pPr algn="l" fontAlgn="b"/>
                      <a:r>
                        <a:rPr lang="en-US" sz="500" b="0" i="0" u="none" strike="noStrike">
                          <a:solidFill>
                            <a:srgbClr val="7030A0"/>
                          </a:solidFill>
                          <a:effectLst/>
                          <a:latin typeface="Calibri" panose="020F0502020204030204" pitchFamily="34" charset="0"/>
                        </a:rPr>
                        <a:t>ENCFF000LUQ</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72281">
                <a:tc>
                  <a:txBody>
                    <a:bodyPr/>
                    <a:lstStyle/>
                    <a:p>
                      <a:pPr algn="l" fontAlgn="b"/>
                      <a:r>
                        <a:rPr lang="en-US" sz="500" b="0" i="0" u="none" strike="noStrike">
                          <a:solidFill>
                            <a:srgbClr val="7030A0"/>
                          </a:solidFill>
                          <a:effectLst/>
                          <a:latin typeface="Calibri" panose="020F0502020204030204" pitchFamily="34" charset="0"/>
                        </a:rPr>
                        <a:t>ENCFF000LUU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03"/>
                  </a:ext>
                </a:extLst>
              </a:tr>
              <a:tr h="72281">
                <a:tc>
                  <a:txBody>
                    <a:bodyPr/>
                    <a:lstStyle/>
                    <a:p>
                      <a:pPr algn="l" fontAlgn="b"/>
                      <a:r>
                        <a:rPr lang="en-US" sz="500" b="0" i="0" u="none" strike="noStrike">
                          <a:solidFill>
                            <a:srgbClr val="7030A0"/>
                          </a:solidFill>
                          <a:effectLst/>
                          <a:latin typeface="Calibri" panose="020F0502020204030204" pitchFamily="34" charset="0"/>
                        </a:rPr>
                        <a:t>N37-Cerebellum (CRBL)</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N37</a:t>
                      </a:r>
                    </a:p>
                  </a:txBody>
                  <a:tcPr marL="3614" marR="3614" marT="3614" marB="0" anchor="b">
                    <a:lnL>
                      <a:noFill/>
                    </a:lnL>
                    <a:lnR>
                      <a:noFill/>
                    </a:lnR>
                    <a:lnT>
                      <a:noFill/>
                    </a:lnT>
                    <a:lnB>
                      <a:noFill/>
                    </a:lnB>
                  </a:tcPr>
                </a:tc>
                <a:extLst>
                  <a:ext uri="{0D108BD9-81ED-4DB2-BD59-A6C34878D82A}">
                    <a16:rowId xmlns:a16="http://schemas.microsoft.com/office/drawing/2014/main" val="10004"/>
                  </a:ext>
                </a:extLst>
              </a:tr>
              <a:tr h="72281">
                <a:tc>
                  <a:txBody>
                    <a:bodyPr/>
                    <a:lstStyle/>
                    <a:p>
                      <a:pPr algn="l" fontAlgn="b"/>
                      <a:r>
                        <a:rPr lang="en-US" sz="500" b="0" i="0" u="none" strike="noStrike">
                          <a:solidFill>
                            <a:srgbClr val="000000"/>
                          </a:solidFill>
                          <a:effectLst/>
                          <a:latin typeface="Calibri" panose="020F0502020204030204" pitchFamily="34" charset="0"/>
                        </a:rPr>
                        <a:t>N37-Frontal lobe(FL)</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N39</a:t>
                      </a:r>
                    </a:p>
                  </a:txBody>
                  <a:tcPr marL="3614" marR="3614" marT="3614" marB="0" anchor="b">
                    <a:lnL>
                      <a:noFill/>
                    </a:lnL>
                    <a:lnR>
                      <a:noFill/>
                    </a:lnR>
                    <a:lnT>
                      <a:noFill/>
                    </a:lnT>
                    <a:lnB>
                      <a:noFill/>
                    </a:lnB>
                  </a:tcPr>
                </a:tc>
                <a:extLst>
                  <a:ext uri="{0D108BD9-81ED-4DB2-BD59-A6C34878D82A}">
                    <a16:rowId xmlns:a16="http://schemas.microsoft.com/office/drawing/2014/main" val="10005"/>
                  </a:ext>
                </a:extLst>
              </a:tr>
              <a:tr h="72281">
                <a:tc>
                  <a:txBody>
                    <a:bodyPr/>
                    <a:lstStyle/>
                    <a:p>
                      <a:pPr algn="l" fontAlgn="b"/>
                      <a:r>
                        <a:rPr lang="en-US" sz="500" b="0" i="0" u="none" strike="noStrike">
                          <a:solidFill>
                            <a:srgbClr val="7030A0"/>
                          </a:solidFill>
                          <a:effectLst/>
                          <a:latin typeface="Calibri" panose="020F0502020204030204" pitchFamily="34" charset="0"/>
                        </a:rPr>
                        <a:t>STL001SG-01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6"/>
                  </a:ext>
                </a:extLst>
              </a:tr>
              <a:tr h="72281">
                <a:tc>
                  <a:txBody>
                    <a:bodyPr/>
                    <a:lstStyle/>
                    <a:p>
                      <a:pPr algn="l" fontAlgn="b"/>
                      <a:r>
                        <a:rPr lang="en-US" sz="500" b="0" i="0" u="none" strike="noStrike">
                          <a:solidFill>
                            <a:srgbClr val="7030A0"/>
                          </a:solidFill>
                          <a:effectLst/>
                          <a:latin typeface="Calibri" panose="020F0502020204030204" pitchFamily="34" charset="0"/>
                        </a:rPr>
                        <a:t>STL003SG-01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7"/>
                  </a:ext>
                </a:extLst>
              </a:tr>
              <a:tr h="72281">
                <a:tc>
                  <a:txBody>
                    <a:bodyPr/>
                    <a:lstStyle/>
                    <a:p>
                      <a:pPr algn="l" fontAlgn="b"/>
                      <a:r>
                        <a:rPr lang="en-US" sz="500" b="0" i="0" u="none" strike="noStrike">
                          <a:solidFill>
                            <a:srgbClr val="7030A0"/>
                          </a:solidFill>
                          <a:effectLst/>
                          <a:latin typeface="Calibri" panose="020F0502020204030204" pitchFamily="34" charset="0"/>
                        </a:rPr>
                        <a:t>N37-Colon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N38</a:t>
                      </a:r>
                    </a:p>
                  </a:txBody>
                  <a:tcPr marL="3614" marR="3614" marT="3614" marB="0" anchor="b">
                    <a:lnL>
                      <a:noFill/>
                    </a:lnL>
                    <a:lnR>
                      <a:noFill/>
                    </a:lnR>
                    <a:lnT>
                      <a:noFill/>
                    </a:lnT>
                    <a:lnB>
                      <a:noFill/>
                    </a:lnB>
                  </a:tcPr>
                </a:tc>
                <a:extLst>
                  <a:ext uri="{0D108BD9-81ED-4DB2-BD59-A6C34878D82A}">
                    <a16:rowId xmlns:a16="http://schemas.microsoft.com/office/drawing/2014/main" val="10008"/>
                  </a:ext>
                </a:extLst>
              </a:tr>
              <a:tr h="72281">
                <a:tc>
                  <a:txBody>
                    <a:bodyPr/>
                    <a:lstStyle/>
                    <a:p>
                      <a:pPr algn="l" fontAlgn="b"/>
                      <a:r>
                        <a:rPr lang="en-US" sz="500" b="0" i="0" u="none" strike="noStrike">
                          <a:solidFill>
                            <a:srgbClr val="7030A0"/>
                          </a:solidFill>
                          <a:effectLst/>
                          <a:latin typeface="Calibri" panose="020F0502020204030204" pitchFamily="34" charset="0"/>
                        </a:rPr>
                        <a:t>STL001SB-01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9"/>
                  </a:ext>
                </a:extLst>
              </a:tr>
              <a:tr h="72281">
                <a:tc>
                  <a:txBody>
                    <a:bodyPr/>
                    <a:lstStyle/>
                    <a:p>
                      <a:pPr algn="l" fontAlgn="b"/>
                      <a:r>
                        <a:rPr lang="en-US" sz="500" b="0" i="0" u="none" strike="noStrike">
                          <a:solidFill>
                            <a:srgbClr val="7030A0"/>
                          </a:solidFill>
                          <a:effectLst/>
                          <a:latin typeface="Calibri" panose="020F0502020204030204" pitchFamily="34" charset="0"/>
                        </a:rPr>
                        <a:t>STL002SB-01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0"/>
                  </a:ext>
                </a:extLst>
              </a:tr>
              <a:tr h="72281">
                <a:tc>
                  <a:txBody>
                    <a:bodyPr/>
                    <a:lstStyle/>
                    <a:p>
                      <a:pPr algn="l" fontAlgn="b"/>
                      <a:r>
                        <a:rPr lang="en-US" sz="500" b="0" i="0" u="none" strike="noStrike">
                          <a:solidFill>
                            <a:srgbClr val="7030A0"/>
                          </a:solidFill>
                          <a:effectLst/>
                          <a:latin typeface="Calibri" panose="020F0502020204030204" pitchFamily="34" charset="0"/>
                        </a:rPr>
                        <a:t>STL003SB-01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1"/>
                  </a:ext>
                </a:extLst>
              </a:tr>
              <a:tr h="72281">
                <a:tc>
                  <a:txBody>
                    <a:bodyPr/>
                    <a:lstStyle/>
                    <a:p>
                      <a:pPr algn="l" fontAlgn="b"/>
                      <a:r>
                        <a:rPr lang="en-US" sz="500" b="0" i="0" u="none" strike="noStrike">
                          <a:solidFill>
                            <a:srgbClr val="7030A0"/>
                          </a:solidFill>
                          <a:effectLst/>
                          <a:latin typeface="Calibri" panose="020F0502020204030204" pitchFamily="34" charset="0"/>
                        </a:rPr>
                        <a:t>N37-Small intestine(SI)</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N41</a:t>
                      </a:r>
                    </a:p>
                  </a:txBody>
                  <a:tcPr marL="3614" marR="3614" marT="3614" marB="0" anchor="b">
                    <a:lnL>
                      <a:noFill/>
                    </a:lnL>
                    <a:lnR>
                      <a:noFill/>
                    </a:lnR>
                    <a:lnT>
                      <a:noFill/>
                    </a:lnT>
                    <a:lnB>
                      <a:noFill/>
                    </a:lnB>
                  </a:tcPr>
                </a:tc>
                <a:extLst>
                  <a:ext uri="{0D108BD9-81ED-4DB2-BD59-A6C34878D82A}">
                    <a16:rowId xmlns:a16="http://schemas.microsoft.com/office/drawing/2014/main" val="10012"/>
                  </a:ext>
                </a:extLst>
              </a:tr>
              <a:tr h="72281">
                <a:tc>
                  <a:txBody>
                    <a:bodyPr/>
                    <a:lstStyle/>
                    <a:p>
                      <a:pPr algn="l" fontAlgn="b"/>
                      <a:r>
                        <a:rPr lang="en-US" sz="500" b="0" i="0" u="none" strike="noStrike">
                          <a:solidFill>
                            <a:srgbClr val="FF0000"/>
                          </a:solidFill>
                          <a:effectLst/>
                          <a:latin typeface="Calibri" panose="020F0502020204030204" pitchFamily="34" charset="0"/>
                        </a:rPr>
                        <a:t>ENCFF000LVA</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3"/>
                  </a:ext>
                </a:extLst>
              </a:tr>
              <a:tr h="72281">
                <a:tc>
                  <a:txBody>
                    <a:bodyPr/>
                    <a:lstStyle/>
                    <a:p>
                      <a:pPr algn="l" fontAlgn="b"/>
                      <a:r>
                        <a:rPr lang="en-US" sz="500" b="0" i="0" u="none" strike="noStrike">
                          <a:solidFill>
                            <a:srgbClr val="FF0000"/>
                          </a:solidFill>
                          <a:effectLst/>
                          <a:latin typeface="Calibri" panose="020F0502020204030204" pitchFamily="34" charset="0"/>
                        </a:rPr>
                        <a:t>ENCFF000LVB</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4"/>
                  </a:ext>
                </a:extLst>
              </a:tr>
              <a:tr h="72281">
                <a:tc>
                  <a:txBody>
                    <a:bodyPr/>
                    <a:lstStyle/>
                    <a:p>
                      <a:pPr algn="l" fontAlgn="b"/>
                      <a:r>
                        <a:rPr lang="en-US" sz="500" b="0" i="0" u="none" strike="noStrike">
                          <a:solidFill>
                            <a:srgbClr val="FF0000"/>
                          </a:solidFill>
                          <a:effectLst/>
                          <a:latin typeface="Calibri" panose="020F0502020204030204" pitchFamily="34" charset="0"/>
                        </a:rPr>
                        <a:t>STL002AD-01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5"/>
                  </a:ext>
                </a:extLst>
              </a:tr>
              <a:tr h="72281">
                <a:tc>
                  <a:txBody>
                    <a:bodyPr/>
                    <a:lstStyle/>
                    <a:p>
                      <a:pPr algn="l" fontAlgn="b"/>
                      <a:r>
                        <a:rPr lang="en-US" sz="500" b="0" i="0" u="none" strike="noStrike">
                          <a:solidFill>
                            <a:srgbClr val="FF0000"/>
                          </a:solidFill>
                          <a:effectLst/>
                          <a:latin typeface="Calibri" panose="020F0502020204030204" pitchFamily="34" charset="0"/>
                        </a:rPr>
                        <a:t>STL003AD-01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6"/>
                  </a:ext>
                </a:extLst>
              </a:tr>
              <a:tr h="72281">
                <a:tc>
                  <a:txBody>
                    <a:bodyPr/>
                    <a:lstStyle/>
                    <a:p>
                      <a:pPr algn="l" fontAlgn="b"/>
                      <a:r>
                        <a:rPr lang="en-US" sz="500" b="0" i="0" u="none" strike="noStrike">
                          <a:solidFill>
                            <a:srgbClr val="70AD47"/>
                          </a:solidFill>
                          <a:effectLst/>
                          <a:latin typeface="Calibri" panose="020F0502020204030204" pitchFamily="34" charset="0"/>
                        </a:rPr>
                        <a:t>ENCFF000LVJ</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7"/>
                  </a:ext>
                </a:extLst>
              </a:tr>
              <a:tr h="72281">
                <a:tc>
                  <a:txBody>
                    <a:bodyPr/>
                    <a:lstStyle/>
                    <a:p>
                      <a:pPr algn="l" fontAlgn="b"/>
                      <a:r>
                        <a:rPr lang="en-US" sz="500" b="0" i="0" u="none" strike="noStrike">
                          <a:solidFill>
                            <a:srgbClr val="70AD47"/>
                          </a:solidFill>
                          <a:effectLst/>
                          <a:latin typeface="Calibri" panose="020F0502020204030204" pitchFamily="34" charset="0"/>
                        </a:rPr>
                        <a:t>ENCFF000LVN</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8"/>
                  </a:ext>
                </a:extLst>
              </a:tr>
              <a:tr h="72281">
                <a:tc>
                  <a:txBody>
                    <a:bodyPr/>
                    <a:lstStyle/>
                    <a:p>
                      <a:pPr algn="l" fontAlgn="b"/>
                      <a:r>
                        <a:rPr lang="en-US" sz="500" b="0" i="0" u="none" strike="noStrike">
                          <a:solidFill>
                            <a:srgbClr val="70AD47"/>
                          </a:solidFill>
                          <a:effectLst/>
                          <a:latin typeface="Calibri" panose="020F0502020204030204" pitchFamily="34" charset="0"/>
                        </a:rPr>
                        <a:t>STL011LI-01</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9"/>
                  </a:ext>
                </a:extLst>
              </a:tr>
              <a:tr h="72281">
                <a:tc>
                  <a:txBody>
                    <a:bodyPr/>
                    <a:lstStyle/>
                    <a:p>
                      <a:pPr algn="l" fontAlgn="b"/>
                      <a:r>
                        <a:rPr lang="en-US" sz="500" b="0" i="0" u="none" strike="noStrike">
                          <a:solidFill>
                            <a:srgbClr val="70AD47"/>
                          </a:solidFill>
                          <a:effectLst/>
                          <a:latin typeface="Calibri" panose="020F0502020204030204" pitchFamily="34" charset="0"/>
                        </a:rPr>
                        <a:t>N37-Liver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N42</a:t>
                      </a:r>
                    </a:p>
                  </a:txBody>
                  <a:tcPr marL="3614" marR="3614" marT="3614" marB="0" anchor="b">
                    <a:lnL>
                      <a:noFill/>
                    </a:lnL>
                    <a:lnR>
                      <a:noFill/>
                    </a:lnR>
                    <a:lnT>
                      <a:noFill/>
                    </a:lnT>
                    <a:lnB>
                      <a:noFill/>
                    </a:lnB>
                  </a:tcPr>
                </a:tc>
                <a:extLst>
                  <a:ext uri="{0D108BD9-81ED-4DB2-BD59-A6C34878D82A}">
                    <a16:rowId xmlns:a16="http://schemas.microsoft.com/office/drawing/2014/main" val="10020"/>
                  </a:ext>
                </a:extLst>
              </a:tr>
              <a:tr h="72281">
                <a:tc>
                  <a:txBody>
                    <a:bodyPr/>
                    <a:lstStyle/>
                    <a:p>
                      <a:pPr algn="l" fontAlgn="b"/>
                      <a:r>
                        <a:rPr lang="en-US" sz="500" b="0" i="0" u="none" strike="noStrike">
                          <a:solidFill>
                            <a:srgbClr val="FFC000"/>
                          </a:solidFill>
                          <a:effectLst/>
                          <a:latin typeface="Calibri" panose="020F0502020204030204" pitchFamily="34" charset="0"/>
                        </a:rPr>
                        <a:t>ENCFF000LVO</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1"/>
                  </a:ext>
                </a:extLst>
              </a:tr>
              <a:tr h="72281">
                <a:tc>
                  <a:txBody>
                    <a:bodyPr/>
                    <a:lstStyle/>
                    <a:p>
                      <a:pPr algn="l" fontAlgn="b"/>
                      <a:r>
                        <a:rPr lang="en-US" sz="500" b="0" i="0" u="none" strike="noStrike">
                          <a:solidFill>
                            <a:srgbClr val="FFC000"/>
                          </a:solidFill>
                          <a:effectLst/>
                          <a:latin typeface="Calibri" panose="020F0502020204030204" pitchFamily="34" charset="0"/>
                        </a:rPr>
                        <a:t>ENCFF000LVR</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2"/>
                  </a:ext>
                </a:extLst>
              </a:tr>
              <a:tr h="72281">
                <a:tc>
                  <a:txBody>
                    <a:bodyPr/>
                    <a:lstStyle/>
                    <a:p>
                      <a:pPr algn="l" fontAlgn="b"/>
                      <a:r>
                        <a:rPr lang="en-US" sz="500" b="0" i="0" u="none" strike="noStrike">
                          <a:solidFill>
                            <a:srgbClr val="FFC000"/>
                          </a:solidFill>
                          <a:effectLst/>
                          <a:latin typeface="Calibri" panose="020F0502020204030204" pitchFamily="34" charset="0"/>
                        </a:rPr>
                        <a:t>STL001LG-01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3"/>
                  </a:ext>
                </a:extLst>
              </a:tr>
              <a:tr h="72281">
                <a:tc>
                  <a:txBody>
                    <a:bodyPr/>
                    <a:lstStyle/>
                    <a:p>
                      <a:pPr algn="l" fontAlgn="b"/>
                      <a:r>
                        <a:rPr lang="en-US" sz="500" b="0" i="0" u="none" strike="noStrike">
                          <a:solidFill>
                            <a:srgbClr val="FFC000"/>
                          </a:solidFill>
                          <a:effectLst/>
                          <a:latin typeface="Calibri" panose="020F0502020204030204" pitchFamily="34" charset="0"/>
                        </a:rPr>
                        <a:t>STL002LG-01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4"/>
                  </a:ext>
                </a:extLst>
              </a:tr>
              <a:tr h="72281">
                <a:tc>
                  <a:txBody>
                    <a:bodyPr/>
                    <a:lstStyle/>
                    <a:p>
                      <a:pPr algn="l" fontAlgn="b"/>
                      <a:r>
                        <a:rPr lang="en-US" sz="500" b="0" i="0" u="none" strike="noStrike">
                          <a:solidFill>
                            <a:srgbClr val="FFC000"/>
                          </a:solidFill>
                          <a:effectLst/>
                          <a:latin typeface="Calibri" panose="020F0502020204030204" pitchFamily="34" charset="0"/>
                        </a:rPr>
                        <a:t>N37-Lung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N43</a:t>
                      </a:r>
                    </a:p>
                  </a:txBody>
                  <a:tcPr marL="3614" marR="3614" marT="3614" marB="0" anchor="b">
                    <a:lnL>
                      <a:noFill/>
                    </a:lnL>
                    <a:lnR>
                      <a:noFill/>
                    </a:lnR>
                    <a:lnT>
                      <a:noFill/>
                    </a:lnT>
                    <a:lnB>
                      <a:noFill/>
                    </a:lnB>
                  </a:tcPr>
                </a:tc>
                <a:extLst>
                  <a:ext uri="{0D108BD9-81ED-4DB2-BD59-A6C34878D82A}">
                    <a16:rowId xmlns:a16="http://schemas.microsoft.com/office/drawing/2014/main" val="10025"/>
                  </a:ext>
                </a:extLst>
              </a:tr>
              <a:tr h="72281">
                <a:tc>
                  <a:txBody>
                    <a:bodyPr/>
                    <a:lstStyle/>
                    <a:p>
                      <a:pPr algn="l" fontAlgn="b"/>
                      <a:r>
                        <a:rPr lang="en-US" sz="500" b="0" i="0" u="none" strike="noStrike">
                          <a:solidFill>
                            <a:srgbClr val="7030A0"/>
                          </a:solidFill>
                          <a:effectLst/>
                          <a:latin typeface="Calibri" panose="020F0502020204030204" pitchFamily="34" charset="0"/>
                        </a:rPr>
                        <a:t>ENCFF000LVU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6"/>
                  </a:ext>
                </a:extLst>
              </a:tr>
              <a:tr h="72281">
                <a:tc>
                  <a:txBody>
                    <a:bodyPr/>
                    <a:lstStyle/>
                    <a:p>
                      <a:pPr algn="l" fontAlgn="b"/>
                      <a:r>
                        <a:rPr lang="en-US" sz="500" b="0" i="0" u="none" strike="noStrike">
                          <a:solidFill>
                            <a:srgbClr val="7030A0"/>
                          </a:solidFill>
                          <a:effectLst/>
                          <a:latin typeface="Calibri" panose="020F0502020204030204" pitchFamily="34" charset="0"/>
                        </a:rPr>
                        <a:t>ENCFF000LVW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7"/>
                  </a:ext>
                </a:extLst>
              </a:tr>
              <a:tr h="72281">
                <a:tc>
                  <a:txBody>
                    <a:bodyPr/>
                    <a:lstStyle/>
                    <a:p>
                      <a:pPr algn="l" fontAlgn="b"/>
                      <a:r>
                        <a:rPr lang="en-US" sz="500" b="0" i="0" u="none" strike="noStrike">
                          <a:solidFill>
                            <a:srgbClr val="7030A0"/>
                          </a:solidFill>
                          <a:effectLst/>
                          <a:latin typeface="Calibri" panose="020F0502020204030204" pitchFamily="34" charset="0"/>
                        </a:rPr>
                        <a:t>STL002PA-01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8"/>
                  </a:ext>
                </a:extLst>
              </a:tr>
              <a:tr h="72281">
                <a:tc>
                  <a:txBody>
                    <a:bodyPr/>
                    <a:lstStyle/>
                    <a:p>
                      <a:pPr algn="l" fontAlgn="b"/>
                      <a:r>
                        <a:rPr lang="en-US" sz="500" b="0" i="0" u="none" strike="noStrike">
                          <a:solidFill>
                            <a:srgbClr val="7030A0"/>
                          </a:solidFill>
                          <a:effectLst/>
                          <a:latin typeface="Calibri" panose="020F0502020204030204" pitchFamily="34" charset="0"/>
                        </a:rPr>
                        <a:t>STL003PA-01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9"/>
                  </a:ext>
                </a:extLst>
              </a:tr>
              <a:tr h="72281">
                <a:tc>
                  <a:txBody>
                    <a:bodyPr/>
                    <a:lstStyle/>
                    <a:p>
                      <a:pPr algn="l" fontAlgn="b"/>
                      <a:r>
                        <a:rPr lang="en-US" sz="500" b="0" i="0" u="none" strike="noStrike">
                          <a:solidFill>
                            <a:srgbClr val="7030A0"/>
                          </a:solidFill>
                          <a:effectLst/>
                          <a:latin typeface="Calibri" panose="020F0502020204030204" pitchFamily="34" charset="0"/>
                        </a:rPr>
                        <a:t>N37-Pancreas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N45</a:t>
                      </a:r>
                    </a:p>
                  </a:txBody>
                  <a:tcPr marL="3614" marR="3614" marT="3614" marB="0" anchor="b">
                    <a:lnL>
                      <a:noFill/>
                    </a:lnL>
                    <a:lnR>
                      <a:noFill/>
                    </a:lnR>
                    <a:lnT>
                      <a:noFill/>
                    </a:lnT>
                    <a:lnB>
                      <a:noFill/>
                    </a:lnB>
                  </a:tcPr>
                </a:tc>
                <a:extLst>
                  <a:ext uri="{0D108BD9-81ED-4DB2-BD59-A6C34878D82A}">
                    <a16:rowId xmlns:a16="http://schemas.microsoft.com/office/drawing/2014/main" val="10030"/>
                  </a:ext>
                </a:extLst>
              </a:tr>
              <a:tr h="72281">
                <a:tc>
                  <a:txBody>
                    <a:bodyPr/>
                    <a:lstStyle/>
                    <a:p>
                      <a:pPr algn="l" fontAlgn="b"/>
                      <a:r>
                        <a:rPr lang="en-US" sz="500" b="0" i="0" u="none" strike="noStrike">
                          <a:solidFill>
                            <a:srgbClr val="000000"/>
                          </a:solidFill>
                          <a:effectLst/>
                          <a:latin typeface="Calibri" panose="020F0502020204030204" pitchFamily="34" charset="0"/>
                        </a:rPr>
                        <a:t>STL001SX-01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1"/>
                  </a:ext>
                </a:extLst>
              </a:tr>
              <a:tr h="72281">
                <a:tc>
                  <a:txBody>
                    <a:bodyPr/>
                    <a:lstStyle/>
                    <a:p>
                      <a:pPr algn="l" fontAlgn="b"/>
                      <a:r>
                        <a:rPr lang="en-US" sz="500" b="0" i="0" u="none" strike="noStrike">
                          <a:solidFill>
                            <a:srgbClr val="000000"/>
                          </a:solidFill>
                          <a:effectLst/>
                          <a:latin typeface="Calibri" panose="020F0502020204030204" pitchFamily="34" charset="0"/>
                        </a:rPr>
                        <a:t>STL002SX-01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2"/>
                  </a:ext>
                </a:extLst>
              </a:tr>
              <a:tr h="72281">
                <a:tc>
                  <a:txBody>
                    <a:bodyPr/>
                    <a:lstStyle/>
                    <a:p>
                      <a:pPr algn="l" fontAlgn="b"/>
                      <a:r>
                        <a:rPr lang="en-US" sz="500" b="0" i="0" u="none" strike="noStrike">
                          <a:solidFill>
                            <a:srgbClr val="000000"/>
                          </a:solidFill>
                          <a:effectLst/>
                          <a:latin typeface="Calibri" panose="020F0502020204030204" pitchFamily="34" charset="0"/>
                        </a:rPr>
                        <a:t>STL003SX-01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3"/>
                  </a:ext>
                </a:extLst>
              </a:tr>
              <a:tr h="72281">
                <a:tc>
                  <a:txBody>
                    <a:bodyPr/>
                    <a:lstStyle/>
                    <a:p>
                      <a:pPr algn="l" fontAlgn="b"/>
                      <a:r>
                        <a:rPr lang="en-US" sz="500" b="0" i="0" u="none" strike="noStrike">
                          <a:solidFill>
                            <a:srgbClr val="000000"/>
                          </a:solidFill>
                          <a:effectLst/>
                          <a:latin typeface="Calibri" panose="020F0502020204030204" pitchFamily="34" charset="0"/>
                        </a:rPr>
                        <a:t>STL001GA-01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4"/>
                  </a:ext>
                </a:extLst>
              </a:tr>
              <a:tr h="72281">
                <a:tc>
                  <a:txBody>
                    <a:bodyPr/>
                    <a:lstStyle/>
                    <a:p>
                      <a:pPr algn="l" fontAlgn="b"/>
                      <a:r>
                        <a:rPr lang="en-US" sz="500" b="0" i="0" u="none" strike="noStrike">
                          <a:solidFill>
                            <a:srgbClr val="000000"/>
                          </a:solidFill>
                          <a:effectLst/>
                          <a:latin typeface="Calibri" panose="020F0502020204030204" pitchFamily="34" charset="0"/>
                        </a:rPr>
                        <a:t>STL003GA-01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5"/>
                  </a:ext>
                </a:extLst>
              </a:tr>
              <a:tr h="72281">
                <a:tc>
                  <a:txBody>
                    <a:bodyPr/>
                    <a:lstStyle/>
                    <a:p>
                      <a:pPr algn="l" fontAlgn="b"/>
                      <a:r>
                        <a:rPr lang="en-US" sz="500" b="0" i="0" u="none" strike="noStrike">
                          <a:solidFill>
                            <a:srgbClr val="7030A0"/>
                          </a:solidFill>
                          <a:effectLst/>
                          <a:latin typeface="Calibri" panose="020F0502020204030204" pitchFamily="34" charset="0"/>
                        </a:rPr>
                        <a:t>ENCFF000LWS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36"/>
                  </a:ext>
                </a:extLst>
              </a:tr>
              <a:tr h="72281">
                <a:tc>
                  <a:txBody>
                    <a:bodyPr/>
                    <a:lstStyle/>
                    <a:p>
                      <a:pPr algn="l" fontAlgn="b"/>
                      <a:r>
                        <a:rPr lang="en-US" sz="500" b="0" i="0" u="none" strike="noStrike">
                          <a:solidFill>
                            <a:srgbClr val="7030A0"/>
                          </a:solidFill>
                          <a:effectLst/>
                          <a:latin typeface="Calibri" panose="020F0502020204030204" pitchFamily="34" charset="0"/>
                        </a:rPr>
                        <a:t>ENCFF000LWW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37"/>
                  </a:ext>
                </a:extLst>
              </a:tr>
              <a:tr h="72281">
                <a:tc>
                  <a:txBody>
                    <a:bodyPr/>
                    <a:lstStyle/>
                    <a:p>
                      <a:pPr algn="l" fontAlgn="b"/>
                      <a:r>
                        <a:rPr lang="en-US" sz="500" b="0" i="0" u="none" strike="noStrike">
                          <a:solidFill>
                            <a:srgbClr val="7030A0"/>
                          </a:solidFill>
                          <a:effectLst/>
                          <a:latin typeface="Calibri" panose="020F0502020204030204" pitchFamily="34" charset="0"/>
                        </a:rPr>
                        <a:t>STL002GA-01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8"/>
                  </a:ext>
                </a:extLst>
              </a:tr>
              <a:tr h="72281">
                <a:tc>
                  <a:txBody>
                    <a:bodyPr/>
                    <a:lstStyle/>
                    <a:p>
                      <a:pPr algn="l" fontAlgn="b"/>
                      <a:r>
                        <a:rPr lang="en-US" sz="500" b="0" i="0" u="none" strike="noStrike">
                          <a:solidFill>
                            <a:srgbClr val="7030A0"/>
                          </a:solidFill>
                          <a:effectLst/>
                          <a:latin typeface="Calibri" panose="020F0502020204030204" pitchFamily="34" charset="0"/>
                        </a:rPr>
                        <a:t>N37-Stomach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N46</a:t>
                      </a:r>
                    </a:p>
                  </a:txBody>
                  <a:tcPr marL="3614" marR="3614" marT="3614" marB="0" anchor="b">
                    <a:lnL>
                      <a:noFill/>
                    </a:lnL>
                    <a:lnR>
                      <a:noFill/>
                    </a:lnR>
                    <a:lnT>
                      <a:noFill/>
                    </a:lnT>
                    <a:lnB>
                      <a:noFill/>
                    </a:lnB>
                  </a:tcPr>
                </a:tc>
                <a:extLst>
                  <a:ext uri="{0D108BD9-81ED-4DB2-BD59-A6C34878D82A}">
                    <a16:rowId xmlns:a16="http://schemas.microsoft.com/office/drawing/2014/main" val="10039"/>
                  </a:ext>
                </a:extLst>
              </a:tr>
              <a:tr h="72281">
                <a:tc>
                  <a:txBody>
                    <a:bodyPr/>
                    <a:lstStyle/>
                    <a:p>
                      <a:pPr algn="l" fontAlgn="b"/>
                      <a:r>
                        <a:rPr lang="en-US" sz="500" b="0" i="0" u="none" strike="noStrike">
                          <a:solidFill>
                            <a:srgbClr val="000000"/>
                          </a:solidFill>
                          <a:effectLst/>
                          <a:latin typeface="Calibri" panose="020F0502020204030204" pitchFamily="34" charset="0"/>
                        </a:rPr>
                        <a:t>ENCFF000LVI</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40"/>
                  </a:ext>
                </a:extLst>
              </a:tr>
              <a:tr h="72281">
                <a:tc>
                  <a:txBody>
                    <a:bodyPr/>
                    <a:lstStyle/>
                    <a:p>
                      <a:pPr algn="l" fontAlgn="b"/>
                      <a:r>
                        <a:rPr lang="en-US" sz="500" b="0" i="0" u="none" strike="noStrike">
                          <a:solidFill>
                            <a:srgbClr val="000000"/>
                          </a:solidFill>
                          <a:effectLst/>
                          <a:latin typeface="Calibri" panose="020F0502020204030204" pitchFamily="34" charset="0"/>
                        </a:rPr>
                        <a:t>ENCFF000LVK</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41"/>
                  </a:ext>
                </a:extLst>
              </a:tr>
              <a:tr h="72281">
                <a:tc>
                  <a:txBody>
                    <a:bodyPr/>
                    <a:lstStyle/>
                    <a:p>
                      <a:pPr algn="l" fontAlgn="b"/>
                      <a:r>
                        <a:rPr lang="en-US" sz="500" b="0" i="0" u="none" strike="noStrike">
                          <a:solidFill>
                            <a:srgbClr val="000000"/>
                          </a:solidFill>
                          <a:effectLst/>
                          <a:latin typeface="Calibri" panose="020F0502020204030204" pitchFamily="34" charset="0"/>
                        </a:rPr>
                        <a:t>WB_centenarian.mld_blocks_r2-0.5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extLst>
                  <a:ext uri="{0D108BD9-81ED-4DB2-BD59-A6C34878D82A}">
                    <a16:rowId xmlns:a16="http://schemas.microsoft.com/office/drawing/2014/main" val="10042"/>
                  </a:ext>
                </a:extLst>
              </a:tr>
              <a:tr h="72281">
                <a:tc>
                  <a:txBody>
                    <a:bodyPr/>
                    <a:lstStyle/>
                    <a:p>
                      <a:pPr algn="l" fontAlgn="b"/>
                      <a:r>
                        <a:rPr lang="en-US" sz="500" b="0" i="0" u="none" strike="noStrike">
                          <a:solidFill>
                            <a:srgbClr val="000000"/>
                          </a:solidFill>
                          <a:effectLst/>
                          <a:latin typeface="Calibri" panose="020F0502020204030204" pitchFamily="34" charset="0"/>
                        </a:rPr>
                        <a:t>WB_middle-age.mld_blocks_r2-0.5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extLst>
                  <a:ext uri="{0D108BD9-81ED-4DB2-BD59-A6C34878D82A}">
                    <a16:rowId xmlns:a16="http://schemas.microsoft.com/office/drawing/2014/main" val="10043"/>
                  </a:ext>
                </a:extLst>
              </a:tr>
              <a:tr h="75896">
                <a:tc>
                  <a:txBody>
                    <a:bodyPr/>
                    <a:lstStyle/>
                    <a:p>
                      <a:pPr algn="l" fontAlgn="b"/>
                      <a:r>
                        <a:rPr lang="en-US" sz="500" b="0" i="0" u="none" strike="noStrike">
                          <a:solidFill>
                            <a:srgbClr val="000000"/>
                          </a:solidFill>
                          <a:effectLst/>
                          <a:latin typeface="Calibri" panose="020F0502020204030204" pitchFamily="34" charset="0"/>
                        </a:rPr>
                        <a:t>WB_new-born.mld_blocks_r2-0.5</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4"/>
                  </a:ext>
                </a:extLst>
              </a:tr>
            </a:tbl>
          </a:graphicData>
        </a:graphic>
      </p:graphicFrame>
      <p:graphicFrame>
        <p:nvGraphicFramePr>
          <p:cNvPr id="5" name="Chart 4"/>
          <p:cNvGraphicFramePr>
            <a:graphicFrameLocks/>
          </p:cNvGraphicFramePr>
          <p:nvPr>
            <p:extLst/>
          </p:nvPr>
        </p:nvGraphicFramePr>
        <p:xfrm>
          <a:off x="1980780" y="3640494"/>
          <a:ext cx="1918736" cy="12894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87334" y="1668965"/>
            <a:ext cx="2121478" cy="427040"/>
          </a:xfrm>
          <a:prstGeom prst="rect">
            <a:avLst/>
          </a:prstGeom>
          <a:noFill/>
        </p:spPr>
        <p:txBody>
          <a:bodyPr wrap="none" rtlCol="0">
            <a:spAutoFit/>
          </a:bodyPr>
          <a:lstStyle/>
          <a:p>
            <a:r>
              <a:rPr lang="en-US" altLang="zh-CN" sz="1350" dirty="0"/>
              <a:t>43 samples from 10 tissues </a:t>
            </a:r>
          </a:p>
          <a:p>
            <a:r>
              <a:rPr lang="en-US" altLang="zh-CN" sz="825" dirty="0"/>
              <a:t>(samples for each tissue&gt;=3)</a:t>
            </a:r>
            <a:endParaRPr lang="en-US" sz="825" dirty="0"/>
          </a:p>
        </p:txBody>
      </p:sp>
      <p:sp>
        <p:nvSpPr>
          <p:cNvPr id="7" name="TextBox 6"/>
          <p:cNvSpPr txBox="1"/>
          <p:nvPr/>
        </p:nvSpPr>
        <p:spPr>
          <a:xfrm>
            <a:off x="2221506" y="1067259"/>
            <a:ext cx="4720010" cy="323165"/>
          </a:xfrm>
          <a:prstGeom prst="rect">
            <a:avLst/>
          </a:prstGeom>
          <a:noFill/>
        </p:spPr>
        <p:txBody>
          <a:bodyPr wrap="none" rtlCol="0">
            <a:spAutoFit/>
          </a:bodyPr>
          <a:lstStyle/>
          <a:p>
            <a:r>
              <a:rPr lang="en-US" altLang="zh-CN" sz="1500"/>
              <a:t>Prediction for Full tissues based on Random Forest Model </a:t>
            </a:r>
            <a:endParaRPr lang="en-US" sz="900"/>
          </a:p>
        </p:txBody>
      </p:sp>
      <p:sp>
        <p:nvSpPr>
          <p:cNvPr id="8" name="Right Arrow 7"/>
          <p:cNvSpPr/>
          <p:nvPr/>
        </p:nvSpPr>
        <p:spPr>
          <a:xfrm>
            <a:off x="4092349" y="2801585"/>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Chart 8"/>
          <p:cNvGraphicFramePr>
            <a:graphicFrameLocks/>
          </p:cNvGraphicFramePr>
          <p:nvPr>
            <p:extLst/>
          </p:nvPr>
        </p:nvGraphicFramePr>
        <p:xfrm>
          <a:off x="1872344" y="2268688"/>
          <a:ext cx="2135606" cy="11640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4989136" y="1621257"/>
          <a:ext cx="1802690" cy="12727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624897" y="1681413"/>
          <a:ext cx="2296231" cy="1212623"/>
        </p:xfrm>
        <a:graphic>
          <a:graphicData uri="http://schemas.openxmlformats.org/drawingml/2006/chart">
            <c:chart xmlns:c="http://schemas.openxmlformats.org/drawingml/2006/chart" xmlns:r="http://schemas.openxmlformats.org/officeDocument/2006/relationships" r:id="rId5"/>
          </a:graphicData>
        </a:graphic>
      </p:graphicFrame>
      <p:sp>
        <p:nvSpPr>
          <p:cNvPr id="12" name="Right Arrow 11"/>
          <p:cNvSpPr/>
          <p:nvPr/>
        </p:nvSpPr>
        <p:spPr>
          <a:xfrm rot="5400000">
            <a:off x="6510766" y="2725058"/>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5506061" y="3454448"/>
          <a:ext cx="2266950" cy="1714500"/>
        </p:xfrm>
        <a:graphic>
          <a:graphicData uri="http://schemas.openxmlformats.org/drawingml/2006/table">
            <a:tbl>
              <a:tblPr/>
              <a:tblGrid>
                <a:gridCol w="51435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38150">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tblGrid>
              <a:tr h="142875">
                <a:tc>
                  <a:txBody>
                    <a:bodyPr/>
                    <a:lstStyle/>
                    <a:p>
                      <a:pPr algn="l" fontAlgn="b"/>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WBS</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Brain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0.243</a:t>
                      </a:r>
                    </a:p>
                  </a:txBody>
                  <a:tcPr marL="7144" marR="7144" marT="7144" marB="0" anchor="b">
                    <a:lnL>
                      <a:noFill/>
                    </a:lnL>
                    <a:lnR>
                      <a:noFill/>
                    </a:lnR>
                    <a:lnT>
                      <a:noFill/>
                    </a:lnT>
                    <a:lnB>
                      <a:noFill/>
                    </a:lnB>
                    <a:solidFill>
                      <a:srgbClr val="AED37F"/>
                    </a:solidFill>
                  </a:tcPr>
                </a:tc>
                <a:tc>
                  <a:txBody>
                    <a:bodyPr/>
                    <a:lstStyle/>
                    <a:p>
                      <a:pPr algn="r" rtl="0" fontAlgn="b"/>
                      <a:r>
                        <a:rPr lang="en-US" sz="800" b="0" i="0" u="none" strike="noStrike">
                          <a:solidFill>
                            <a:srgbClr val="000000"/>
                          </a:solidFill>
                          <a:effectLst/>
                          <a:latin typeface="Calibri" panose="020F0502020204030204" pitchFamily="34" charset="0"/>
                        </a:rPr>
                        <a:t>0.159</a:t>
                      </a:r>
                    </a:p>
                  </a:txBody>
                  <a:tcPr marL="7144" marR="7144" marT="7144" marB="0" anchor="b">
                    <a:lnL>
                      <a:noFill/>
                    </a:lnL>
                    <a:lnR>
                      <a:noFill/>
                    </a:lnR>
                    <a:lnT>
                      <a:noFill/>
                    </a:lnT>
                    <a:lnB>
                      <a:noFill/>
                    </a:lnB>
                    <a:solidFill>
                      <a:srgbClr val="87C87D"/>
                    </a:solidFill>
                  </a:tcPr>
                </a:tc>
                <a:tc>
                  <a:txBody>
                    <a:bodyPr/>
                    <a:lstStyle/>
                    <a:p>
                      <a:pPr algn="r" rtl="0" fontAlgn="b"/>
                      <a:r>
                        <a:rPr lang="en-US" sz="800" b="0" i="0" u="none" strike="noStrike">
                          <a:solidFill>
                            <a:srgbClr val="000000"/>
                          </a:solidFill>
                          <a:effectLst/>
                          <a:latin typeface="Calibri" panose="020F0502020204030204" pitchFamily="34" charset="0"/>
                        </a:rPr>
                        <a:t>0.3</a:t>
                      </a:r>
                    </a:p>
                  </a:txBody>
                  <a:tcPr marL="7144" marR="7144" marT="7144" marB="0" anchor="b">
                    <a:lnL>
                      <a:noFill/>
                    </a:lnL>
                    <a:lnR>
                      <a:noFill/>
                    </a:lnR>
                    <a:lnT>
                      <a:noFill/>
                    </a:lnT>
                    <a:lnB>
                      <a:noFill/>
                    </a:lnB>
                    <a:solidFill>
                      <a:srgbClr val="C9DB80"/>
                    </a:solidFill>
                  </a:tcPr>
                </a:tc>
                <a:tc>
                  <a:txBody>
                    <a:bodyPr/>
                    <a:lstStyle/>
                    <a:p>
                      <a:pPr algn="r" rtl="0" fontAlgn="b"/>
                      <a:r>
                        <a:rPr lang="en-US" sz="800" b="0" i="0" u="none" strike="noStrike">
                          <a:solidFill>
                            <a:srgbClr val="000000"/>
                          </a:solidFill>
                          <a:effectLst/>
                          <a:latin typeface="Calibri" panose="020F0502020204030204" pitchFamily="34" charset="0"/>
                        </a:rPr>
                        <a:t>0.149</a:t>
                      </a:r>
                    </a:p>
                  </a:txBody>
                  <a:tcPr marL="7144" marR="7144" marT="7144" marB="0" anchor="b">
                    <a:lnL>
                      <a:noFill/>
                    </a:lnL>
                    <a:lnR>
                      <a:noFill/>
                    </a:lnR>
                    <a:lnT>
                      <a:noFill/>
                    </a:lnT>
                    <a:lnB>
                      <a:noFill/>
                    </a:lnB>
                    <a:solidFill>
                      <a:srgbClr val="83C77C"/>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21.06</a:t>
                      </a:r>
                    </a:p>
                  </a:txBody>
                  <a:tcPr marL="7144" marR="7144" marT="7144" marB="0" anchor="b">
                    <a:lnL>
                      <a:noFill/>
                    </a:lnL>
                    <a:lnR>
                      <a:noFill/>
                    </a:lnR>
                    <a:lnT>
                      <a:noFill/>
                    </a:lnT>
                    <a:lnB>
                      <a:noFill/>
                    </a:lnB>
                    <a:solidFill>
                      <a:srgbClr val="FA8170"/>
                    </a:solidFill>
                  </a:tcPr>
                </a:tc>
                <a:tc>
                  <a:txBody>
                    <a:bodyPr/>
                    <a:lstStyle/>
                    <a:p>
                      <a:pPr algn="r" rtl="0" fontAlgn="b"/>
                      <a:r>
                        <a:rPr lang="en-US" sz="800" b="0" i="0" u="none" strike="noStrike">
                          <a:solidFill>
                            <a:srgbClr val="000000"/>
                          </a:solidFill>
                          <a:effectLst/>
                          <a:latin typeface="Calibri" panose="020F0502020204030204" pitchFamily="34" charset="0"/>
                        </a:rPr>
                        <a:t>0.188</a:t>
                      </a:r>
                    </a:p>
                  </a:txBody>
                  <a:tcPr marL="7144" marR="7144" marT="7144" marB="0" anchor="b">
                    <a:lnL>
                      <a:noFill/>
                    </a:lnL>
                    <a:lnR>
                      <a:noFill/>
                    </a:lnR>
                    <a:lnT>
                      <a:noFill/>
                    </a:lnT>
                    <a:lnB>
                      <a:noFill/>
                    </a:lnB>
                    <a:solidFill>
                      <a:srgbClr val="95CC7D"/>
                    </a:solidFill>
                  </a:tcPr>
                </a:tc>
                <a:tc>
                  <a:txBody>
                    <a:bodyPr/>
                    <a:lstStyle/>
                    <a:p>
                      <a:pPr algn="r" rtl="0" fontAlgn="b"/>
                      <a:r>
                        <a:rPr lang="en-US" sz="800" b="0" i="0" u="none" strike="noStrike">
                          <a:solidFill>
                            <a:srgbClr val="000000"/>
                          </a:solidFill>
                          <a:effectLst/>
                          <a:latin typeface="Calibri" panose="020F0502020204030204" pitchFamily="34" charset="0"/>
                        </a:rPr>
                        <a:t>0.17</a:t>
                      </a:r>
                    </a:p>
                  </a:txBody>
                  <a:tcPr marL="7144" marR="7144" marT="7144" marB="0" anchor="b">
                    <a:lnL>
                      <a:noFill/>
                    </a:lnL>
                    <a:lnR>
                      <a:noFill/>
                    </a:lnR>
                    <a:lnT>
                      <a:noFill/>
                    </a:lnT>
                    <a:lnB>
                      <a:noFill/>
                    </a:lnB>
                    <a:solidFill>
                      <a:srgbClr val="8DCA7D"/>
                    </a:solidFill>
                  </a:tcPr>
                </a:tc>
                <a:tc>
                  <a:txBody>
                    <a:bodyPr/>
                    <a:lstStyle/>
                    <a:p>
                      <a:pPr algn="r" rtl="0" fontAlgn="b"/>
                      <a:r>
                        <a:rPr lang="en-US" sz="800" b="0" i="0" u="none" strike="noStrike">
                          <a:solidFill>
                            <a:srgbClr val="000000"/>
                          </a:solidFill>
                          <a:effectLst/>
                          <a:latin typeface="Calibri" panose="020F0502020204030204" pitchFamily="34" charset="0"/>
                        </a:rPr>
                        <a:t>0.213</a:t>
                      </a:r>
                    </a:p>
                  </a:txBody>
                  <a:tcPr marL="7144" marR="7144" marT="7144" marB="0" anchor="b">
                    <a:lnL>
                      <a:noFill/>
                    </a:lnL>
                    <a:lnR>
                      <a:noFill/>
                    </a:lnR>
                    <a:lnT>
                      <a:noFill/>
                    </a:lnT>
                    <a:lnB>
                      <a:noFill/>
                    </a:lnB>
                    <a:solidFill>
                      <a:srgbClr val="A0CF7E"/>
                    </a:solidFill>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Intestine</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2.398</a:t>
                      </a:r>
                    </a:p>
                  </a:txBody>
                  <a:tcPr marL="7144" marR="7144" marT="7144" marB="0" anchor="b">
                    <a:lnL>
                      <a:noFill/>
                    </a:lnL>
                    <a:lnR>
                      <a:noFill/>
                    </a:lnR>
                    <a:lnT>
                      <a:noFill/>
                    </a:lnT>
                    <a:lnB>
                      <a:noFill/>
                    </a:lnB>
                    <a:solidFill>
                      <a:srgbClr val="FFE183"/>
                    </a:solidFill>
                  </a:tcPr>
                </a:tc>
                <a:tc>
                  <a:txBody>
                    <a:bodyPr/>
                    <a:lstStyle/>
                    <a:p>
                      <a:pPr algn="r" rtl="0" fontAlgn="b"/>
                      <a:r>
                        <a:rPr lang="en-US" sz="800" b="0" i="0" u="none" strike="noStrike">
                          <a:solidFill>
                            <a:srgbClr val="000000"/>
                          </a:solidFill>
                          <a:effectLst/>
                          <a:latin typeface="Calibri" panose="020F0502020204030204" pitchFamily="34" charset="0"/>
                        </a:rPr>
                        <a:t>0.126</a:t>
                      </a:r>
                    </a:p>
                  </a:txBody>
                  <a:tcPr marL="7144" marR="7144" marT="7144" marB="0" anchor="b">
                    <a:lnL>
                      <a:noFill/>
                    </a:lnL>
                    <a:lnR>
                      <a:noFill/>
                    </a:lnR>
                    <a:lnT>
                      <a:noFill/>
                    </a:lnT>
                    <a:lnB>
                      <a:noFill/>
                    </a:lnB>
                    <a:solidFill>
                      <a:srgbClr val="78C47C"/>
                    </a:solidFill>
                  </a:tcPr>
                </a:tc>
                <a:tc>
                  <a:txBody>
                    <a:bodyPr/>
                    <a:lstStyle/>
                    <a:p>
                      <a:pPr algn="r" rtl="0" fontAlgn="b"/>
                      <a:r>
                        <a:rPr lang="en-US" sz="800" b="0" i="0" u="none" strike="noStrike">
                          <a:solidFill>
                            <a:srgbClr val="000000"/>
                          </a:solidFill>
                          <a:effectLst/>
                          <a:latin typeface="Calibri" panose="020F0502020204030204" pitchFamily="34" charset="0"/>
                        </a:rPr>
                        <a:t>0.234</a:t>
                      </a:r>
                    </a:p>
                  </a:txBody>
                  <a:tcPr marL="7144" marR="7144" marT="7144" marB="0" anchor="b">
                    <a:lnL>
                      <a:noFill/>
                    </a:lnL>
                    <a:lnR>
                      <a:noFill/>
                    </a:lnR>
                    <a:lnT>
                      <a:noFill/>
                    </a:lnT>
                    <a:lnB>
                      <a:noFill/>
                    </a:lnB>
                    <a:solidFill>
                      <a:srgbClr val="AAD27F"/>
                    </a:solidFill>
                  </a:tcPr>
                </a:tc>
                <a:tc>
                  <a:txBody>
                    <a:bodyPr/>
                    <a:lstStyle/>
                    <a:p>
                      <a:pPr algn="r" rtl="0" fontAlgn="b"/>
                      <a:r>
                        <a:rPr lang="en-US" sz="800" b="0" i="0" u="none" strike="noStrike">
                          <a:solidFill>
                            <a:srgbClr val="000000"/>
                          </a:solidFill>
                          <a:effectLst/>
                          <a:latin typeface="Calibri" panose="020F0502020204030204" pitchFamily="34" charset="0"/>
                        </a:rPr>
                        <a:t>0.136</a:t>
                      </a:r>
                    </a:p>
                  </a:txBody>
                  <a:tcPr marL="7144" marR="7144" marT="7144" marB="0" anchor="b">
                    <a:lnL>
                      <a:noFill/>
                    </a:lnL>
                    <a:lnR>
                      <a:noFill/>
                    </a:lnR>
                    <a:lnT>
                      <a:noFill/>
                    </a:lnT>
                    <a:lnB>
                      <a:noFill/>
                    </a:lnB>
                    <a:solidFill>
                      <a:srgbClr val="7DC57C"/>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kidney</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0.811</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0.946</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0.632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0.079</a:t>
                      </a:r>
                    </a:p>
                  </a:txBody>
                  <a:tcPr marL="7144" marR="7144" marT="7144" marB="0" anchor="b">
                    <a:lnL>
                      <a:noFill/>
                    </a:lnL>
                    <a:lnR>
                      <a:noFill/>
                    </a:lnR>
                    <a:lnT>
                      <a:noFill/>
                    </a:lnT>
                    <a:lnB>
                      <a:noFill/>
                    </a:lnB>
                    <a:solidFill>
                      <a:srgbClr val="63BE7B"/>
                    </a:solidFill>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liver</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0.373</a:t>
                      </a:r>
                    </a:p>
                  </a:txBody>
                  <a:tcPr marL="7144" marR="7144" marT="7144" marB="0" anchor="b">
                    <a:lnL>
                      <a:noFill/>
                    </a:lnL>
                    <a:lnR>
                      <a:noFill/>
                    </a:lnR>
                    <a:lnT>
                      <a:noFill/>
                    </a:lnT>
                    <a:lnB>
                      <a:noFill/>
                    </a:lnB>
                    <a:solidFill>
                      <a:srgbClr val="EAE582"/>
                    </a:solidFill>
                  </a:tcPr>
                </a:tc>
                <a:tc>
                  <a:txBody>
                    <a:bodyPr/>
                    <a:lstStyle/>
                    <a:p>
                      <a:pPr algn="r" rtl="0" fontAlgn="b"/>
                      <a:r>
                        <a:rPr lang="en-US" sz="800" b="0" i="0" u="none" strike="noStrike">
                          <a:solidFill>
                            <a:srgbClr val="000000"/>
                          </a:solidFill>
                          <a:effectLst/>
                          <a:latin typeface="Calibri" panose="020F0502020204030204" pitchFamily="34" charset="0"/>
                        </a:rPr>
                        <a:t>0.263</a:t>
                      </a:r>
                    </a:p>
                  </a:txBody>
                  <a:tcPr marL="7144" marR="7144" marT="7144" marB="0" anchor="b">
                    <a:lnL>
                      <a:noFill/>
                    </a:lnL>
                    <a:lnR>
                      <a:noFill/>
                    </a:lnR>
                    <a:lnT>
                      <a:noFill/>
                    </a:lnT>
                    <a:lnB>
                      <a:noFill/>
                    </a:lnB>
                    <a:solidFill>
                      <a:srgbClr val="B8D67F"/>
                    </a:solidFill>
                  </a:tcPr>
                </a:tc>
                <a:tc>
                  <a:txBody>
                    <a:bodyPr/>
                    <a:lstStyle/>
                    <a:p>
                      <a:pPr algn="r" rtl="0" fontAlgn="b"/>
                      <a:r>
                        <a:rPr lang="en-US" sz="800" b="0" i="0" u="none" strike="noStrike">
                          <a:solidFill>
                            <a:srgbClr val="000000"/>
                          </a:solidFill>
                          <a:effectLst/>
                          <a:latin typeface="Calibri" panose="020F0502020204030204" pitchFamily="34" charset="0"/>
                        </a:rPr>
                        <a:t>0.997</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0.31</a:t>
                      </a:r>
                    </a:p>
                  </a:txBody>
                  <a:tcPr marL="7144" marR="7144" marT="7144" marB="0" anchor="b">
                    <a:lnL>
                      <a:noFill/>
                    </a:lnL>
                    <a:lnR>
                      <a:noFill/>
                    </a:lnR>
                    <a:lnT>
                      <a:noFill/>
                    </a:lnT>
                    <a:lnB>
                      <a:noFill/>
                    </a:lnB>
                    <a:solidFill>
                      <a:srgbClr val="CDDC81"/>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0.173</a:t>
                      </a:r>
                    </a:p>
                  </a:txBody>
                  <a:tcPr marL="7144" marR="7144" marT="7144" marB="0" anchor="b">
                    <a:lnL>
                      <a:noFill/>
                    </a:lnL>
                    <a:lnR>
                      <a:noFill/>
                    </a:lnR>
                    <a:lnT>
                      <a:noFill/>
                    </a:lnT>
                    <a:lnB>
                      <a:noFill/>
                    </a:lnB>
                    <a:solidFill>
                      <a:srgbClr val="8ECA7D"/>
                    </a:solidFill>
                  </a:tcPr>
                </a:tc>
                <a:tc>
                  <a:txBody>
                    <a:bodyPr/>
                    <a:lstStyle/>
                    <a:p>
                      <a:pPr algn="r" rtl="0" fontAlgn="b"/>
                      <a:r>
                        <a:rPr lang="en-US" sz="800" b="0" i="0" u="none" strike="noStrike">
                          <a:solidFill>
                            <a:srgbClr val="000000"/>
                          </a:solidFill>
                          <a:effectLst/>
                          <a:latin typeface="Calibri" panose="020F0502020204030204" pitchFamily="34" charset="0"/>
                        </a:rPr>
                        <a:t>25.577</a:t>
                      </a:r>
                    </a:p>
                  </a:txBody>
                  <a:tcPr marL="7144" marR="7144" marT="7144" marB="0" anchor="b">
                    <a:lnL>
                      <a:noFill/>
                    </a:lnL>
                    <a:lnR>
                      <a:noFill/>
                    </a:lnR>
                    <a:lnT>
                      <a:noFill/>
                    </a:lnT>
                    <a:lnB>
                      <a:noFill/>
                    </a:lnB>
                    <a:solidFill>
                      <a:srgbClr val="F8696B"/>
                    </a:solidFill>
                  </a:tcPr>
                </a:tc>
                <a:tc>
                  <a:txBody>
                    <a:bodyPr/>
                    <a:lstStyle/>
                    <a:p>
                      <a:pPr algn="r" rtl="0" fontAlgn="b"/>
                      <a:r>
                        <a:rPr lang="en-US" sz="800" b="0" i="0" u="none" strike="noStrike">
                          <a:solidFill>
                            <a:srgbClr val="000000"/>
                          </a:solidFill>
                          <a:effectLst/>
                          <a:latin typeface="Calibri" panose="020F0502020204030204" pitchFamily="34" charset="0"/>
                        </a:rPr>
                        <a:t>0.875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0.576</a:t>
                      </a:r>
                    </a:p>
                  </a:txBody>
                  <a:tcPr marL="7144" marR="7144" marT="7144" marB="0" anchor="b">
                    <a:lnL>
                      <a:noFill/>
                    </a:lnL>
                    <a:lnR>
                      <a:noFill/>
                    </a:lnR>
                    <a:lnT>
                      <a:noFill/>
                    </a:lnT>
                    <a:lnB>
                      <a:noFill/>
                    </a:lnB>
                    <a:solidFill>
                      <a:srgbClr val="FFEB84"/>
                    </a:solidFill>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0.643</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0.232</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6.324</a:t>
                      </a:r>
                    </a:p>
                  </a:txBody>
                  <a:tcPr marL="7144" marR="7144" marT="7144" marB="0" anchor="b">
                    <a:lnL>
                      <a:noFill/>
                    </a:lnL>
                    <a:lnR>
                      <a:noFill/>
                    </a:lnR>
                    <a:lnT>
                      <a:noFill/>
                    </a:lnT>
                    <a:lnB>
                      <a:noFill/>
                    </a:lnB>
                    <a:solidFill>
                      <a:srgbClr val="FECD7F"/>
                    </a:solidFill>
                  </a:tcPr>
                </a:tc>
                <a:tc>
                  <a:txBody>
                    <a:bodyPr/>
                    <a:lstStyle/>
                    <a:p>
                      <a:pPr algn="r" rtl="0" fontAlgn="b"/>
                      <a:r>
                        <a:rPr lang="en-US" sz="800" b="0" i="0" u="none" strike="noStrike">
                          <a:solidFill>
                            <a:srgbClr val="000000"/>
                          </a:solidFill>
                          <a:effectLst/>
                          <a:latin typeface="Calibri" panose="020F0502020204030204" pitchFamily="34" charset="0"/>
                        </a:rPr>
                        <a:t>0.756</a:t>
                      </a:r>
                    </a:p>
                  </a:txBody>
                  <a:tcPr marL="7144" marR="7144" marT="7144" marB="0" anchor="b">
                    <a:lnL>
                      <a:noFill/>
                    </a:lnL>
                    <a:lnR>
                      <a:noFill/>
                    </a:lnR>
                    <a:lnT>
                      <a:noFill/>
                    </a:lnT>
                    <a:lnB>
                      <a:noFill/>
                    </a:lnB>
                    <a:solidFill>
                      <a:srgbClr val="FFEA84"/>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Spleen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0.935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1.067</a:t>
                      </a:r>
                    </a:p>
                  </a:txBody>
                  <a:tcPr marL="7144" marR="7144" marT="7144" marB="0" anchor="b">
                    <a:lnL>
                      <a:noFill/>
                    </a:lnL>
                    <a:lnR>
                      <a:noFill/>
                    </a:lnR>
                    <a:lnT>
                      <a:noFill/>
                    </a:lnT>
                    <a:lnB>
                      <a:noFill/>
                    </a:lnB>
                    <a:solidFill>
                      <a:srgbClr val="FFE884"/>
                    </a:solidFill>
                  </a:tcPr>
                </a:tc>
                <a:tc>
                  <a:txBody>
                    <a:bodyPr/>
                    <a:lstStyle/>
                    <a:p>
                      <a:pPr algn="r" rtl="0" fontAlgn="b"/>
                      <a:r>
                        <a:rPr lang="en-US" sz="800" b="0" i="0" u="none" strike="noStrike">
                          <a:solidFill>
                            <a:srgbClr val="000000"/>
                          </a:solidFill>
                          <a:effectLst/>
                          <a:latin typeface="Calibri" panose="020F0502020204030204" pitchFamily="34" charset="0"/>
                        </a:rPr>
                        <a:t>0.231</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0.245</a:t>
                      </a:r>
                    </a:p>
                  </a:txBody>
                  <a:tcPr marL="7144" marR="7144" marT="7144" marB="0" anchor="b">
                    <a:lnL>
                      <a:noFill/>
                    </a:lnL>
                    <a:lnR>
                      <a:noFill/>
                    </a:lnR>
                    <a:lnT>
                      <a:noFill/>
                    </a:lnT>
                    <a:lnB>
                      <a:noFill/>
                    </a:lnB>
                    <a:solidFill>
                      <a:srgbClr val="AFD47F"/>
                    </a:solidFill>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Stomach</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1.222</a:t>
                      </a:r>
                    </a:p>
                  </a:txBody>
                  <a:tcPr marL="7144" marR="7144" marT="7144" marB="0" anchor="b">
                    <a:lnL>
                      <a:noFill/>
                    </a:lnL>
                    <a:lnR>
                      <a:noFill/>
                    </a:lnR>
                    <a:lnT>
                      <a:noFill/>
                    </a:lnT>
                    <a:lnB>
                      <a:noFill/>
                    </a:lnB>
                    <a:solidFill>
                      <a:srgbClr val="FFE784"/>
                    </a:solidFill>
                  </a:tcPr>
                </a:tc>
                <a:tc>
                  <a:txBody>
                    <a:bodyPr/>
                    <a:lstStyle/>
                    <a:p>
                      <a:pPr algn="r" rtl="0" fontAlgn="b"/>
                      <a:r>
                        <a:rPr lang="en-US" sz="800" b="0" i="0" u="none" strike="noStrike">
                          <a:solidFill>
                            <a:srgbClr val="000000"/>
                          </a:solidFill>
                          <a:effectLst/>
                          <a:latin typeface="Calibri" panose="020F0502020204030204" pitchFamily="34" charset="0"/>
                        </a:rPr>
                        <a:t>0.542</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0.209</a:t>
                      </a:r>
                    </a:p>
                  </a:txBody>
                  <a:tcPr marL="7144" marR="7144" marT="7144" marB="0" anchor="b">
                    <a:lnL>
                      <a:noFill/>
                    </a:lnL>
                    <a:lnR>
                      <a:noFill/>
                    </a:lnR>
                    <a:lnT>
                      <a:noFill/>
                    </a:lnT>
                    <a:lnB>
                      <a:noFill/>
                    </a:lnB>
                    <a:solidFill>
                      <a:srgbClr val="9FCF7E"/>
                    </a:solidFill>
                  </a:tcPr>
                </a:tc>
                <a:tc>
                  <a:txBody>
                    <a:bodyPr/>
                    <a:lstStyle/>
                    <a:p>
                      <a:pPr algn="r" rtl="0" fontAlgn="b"/>
                      <a:r>
                        <a:rPr lang="en-US" sz="800" b="0" i="0" u="none" strike="noStrike">
                          <a:solidFill>
                            <a:srgbClr val="000000"/>
                          </a:solidFill>
                          <a:effectLst/>
                          <a:latin typeface="Calibri" panose="020F0502020204030204" pitchFamily="34" charset="0"/>
                        </a:rPr>
                        <a:t>0.46</a:t>
                      </a:r>
                    </a:p>
                  </a:txBody>
                  <a:tcPr marL="7144" marR="7144" marT="7144" marB="0" anchor="b">
                    <a:lnL>
                      <a:noFill/>
                    </a:lnL>
                    <a:lnR>
                      <a:noFill/>
                    </a:lnR>
                    <a:lnT>
                      <a:noFill/>
                    </a:lnT>
                    <a:lnB>
                      <a:noFill/>
                    </a:lnB>
                    <a:solidFill>
                      <a:srgbClr val="FFEB84"/>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WBC</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0.742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0.6</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0.18</a:t>
                      </a:r>
                    </a:p>
                  </a:txBody>
                  <a:tcPr marL="7144" marR="7144" marT="7144" marB="0" anchor="b">
                    <a:lnL>
                      <a:noFill/>
                    </a:lnL>
                    <a:lnR>
                      <a:noFill/>
                    </a:lnR>
                    <a:lnT>
                      <a:noFill/>
                    </a:lnT>
                    <a:lnB>
                      <a:noFill/>
                    </a:lnB>
                    <a:solidFill>
                      <a:srgbClr val="91CB7D"/>
                    </a:solidFill>
                  </a:tcPr>
                </a:tc>
                <a:tc>
                  <a:txBody>
                    <a:bodyPr/>
                    <a:lstStyle/>
                    <a:p>
                      <a:pPr algn="r" rtl="0" fontAlgn="b"/>
                      <a:r>
                        <a:rPr lang="en-US" sz="800" b="0" i="0" u="none" strike="noStrike">
                          <a:solidFill>
                            <a:srgbClr val="000000"/>
                          </a:solidFill>
                          <a:effectLst/>
                          <a:latin typeface="Calibri" panose="020F0502020204030204" pitchFamily="34" charset="0"/>
                        </a:rPr>
                        <a:t>17.075</a:t>
                      </a:r>
                    </a:p>
                  </a:txBody>
                  <a:tcPr marL="7144" marR="7144" marT="7144" marB="0" anchor="b">
                    <a:lnL>
                      <a:noFill/>
                    </a:lnL>
                    <a:lnR>
                      <a:noFill/>
                    </a:lnR>
                    <a:lnT>
                      <a:noFill/>
                    </a:lnT>
                    <a:lnB>
                      <a:noFill/>
                    </a:lnB>
                    <a:solidFill>
                      <a:srgbClr val="FB9574"/>
                    </a:solidFill>
                  </a:tcPr>
                </a:tc>
                <a:extLst>
                  <a:ext uri="{0D108BD9-81ED-4DB2-BD59-A6C34878D82A}">
                    <a16:rowId xmlns:a16="http://schemas.microsoft.com/office/drawing/2014/main" val="10010"/>
                  </a:ext>
                </a:extLst>
              </a:tr>
              <a:tr h="142875">
                <a:tc>
                  <a:txBody>
                    <a:bodyPr/>
                    <a:lstStyle/>
                    <a:p>
                      <a:pPr algn="l" fontAlgn="b"/>
                      <a:r>
                        <a:rPr lang="en-US" sz="800" b="0" i="0" u="none" strike="noStrike" dirty="0">
                          <a:solidFill>
                            <a:srgbClr val="000000"/>
                          </a:solidFill>
                          <a:effectLst/>
                          <a:latin typeface="Calibri" panose="020F0502020204030204" pitchFamily="34" charset="0"/>
                        </a:rPr>
                        <a:t>Sensitivity</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0.726207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0.852567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0.6324</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0.85375</a:t>
                      </a:r>
                    </a:p>
                  </a:txBody>
                  <a:tcPr marL="7144" marR="7144" marT="7144" marB="0" anchor="b">
                    <a:lnL>
                      <a:noFill/>
                    </a:lnL>
                    <a:lnR>
                      <a:noFill/>
                    </a:lnR>
                    <a:lnT>
                      <a:noFill/>
                    </a:lnT>
                    <a:lnB>
                      <a:noFill/>
                    </a:lnB>
                  </a:tcPr>
                </a:tc>
                <a:extLst>
                  <a:ext uri="{0D108BD9-81ED-4DB2-BD59-A6C34878D82A}">
                    <a16:rowId xmlns:a16="http://schemas.microsoft.com/office/drawing/2014/main" val="10011"/>
                  </a:ext>
                </a:extLst>
              </a:tr>
            </a:tbl>
          </a:graphicData>
        </a:graphic>
      </p:graphicFrame>
      <p:sp>
        <p:nvSpPr>
          <p:cNvPr id="13" name="Rectangle 12"/>
          <p:cNvSpPr/>
          <p:nvPr/>
        </p:nvSpPr>
        <p:spPr>
          <a:xfrm>
            <a:off x="5411392" y="5239621"/>
            <a:ext cx="3302507" cy="346249"/>
          </a:xfrm>
          <a:prstGeom prst="rect">
            <a:avLst/>
          </a:prstGeom>
        </p:spPr>
        <p:txBody>
          <a:bodyPr wrap="none">
            <a:spAutoFit/>
          </a:bodyPr>
          <a:lstStyle/>
          <a:p>
            <a:r>
              <a:rPr lang="en-US" altLang="zh-CN" sz="825"/>
              <a:t>1000 iteration, 69 predictors</a:t>
            </a:r>
          </a:p>
          <a:p>
            <a:r>
              <a:rPr lang="en-US" sz="825"/>
              <a:t>95% confidence interval will be calculated after all the iteration finished.</a:t>
            </a:r>
          </a:p>
        </p:txBody>
      </p:sp>
    </p:spTree>
    <p:extLst>
      <p:ext uri="{BB962C8B-B14F-4D97-AF65-F5344CB8AC3E}">
        <p14:creationId xmlns:p14="http://schemas.microsoft.com/office/powerpoint/2010/main" val="3489307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300" y="1244600"/>
            <a:ext cx="4279900" cy="5288091"/>
            <a:chOff x="2978046" y="261985"/>
            <a:chExt cx="5562575" cy="5643515"/>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77"/>
            <a:stretch/>
          </p:blipFill>
          <p:spPr>
            <a:xfrm>
              <a:off x="2978046" y="261985"/>
              <a:ext cx="5562575" cy="5643515"/>
            </a:xfrm>
            <a:prstGeom prst="rect">
              <a:avLst/>
            </a:prstGeom>
          </p:spPr>
        </p:pic>
        <p:grpSp>
          <p:nvGrpSpPr>
            <p:cNvPr id="4" name="Group 3"/>
            <p:cNvGrpSpPr/>
            <p:nvPr/>
          </p:nvGrpSpPr>
          <p:grpSpPr>
            <a:xfrm>
              <a:off x="4237997" y="1439128"/>
              <a:ext cx="4258302" cy="53866"/>
              <a:chOff x="4371475" y="5947654"/>
              <a:chExt cx="4289924" cy="46345"/>
            </a:xfrm>
          </p:grpSpPr>
          <p:sp>
            <p:nvSpPr>
              <p:cNvPr id="5" name="Rectangle 4"/>
              <p:cNvSpPr/>
              <p:nvPr/>
            </p:nvSpPr>
            <p:spPr>
              <a:xfrm>
                <a:off x="4371475" y="5947678"/>
                <a:ext cx="136357"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12595" y="5947678"/>
                <a:ext cx="67615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745" y="5947677"/>
                <a:ext cx="226218" cy="457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14963" y="5947677"/>
                <a:ext cx="52512" cy="4572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41181" y="5947677"/>
                <a:ext cx="121116"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3432" y="5947677"/>
                <a:ext cx="155112" cy="4569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8388" y="5947677"/>
                <a:ext cx="235900" cy="4572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32063" y="5947677"/>
                <a:ext cx="273550" cy="4571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13900" y="5947677"/>
                <a:ext cx="288918"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24106" y="5947677"/>
                <a:ext cx="437293"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73155" y="5947677"/>
                <a:ext cx="199420" cy="45720"/>
              </a:xfrm>
              <a:prstGeom prst="rect">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3025" y="5947677"/>
                <a:ext cx="145413" cy="4572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02818" y="5947677"/>
                <a:ext cx="121288" cy="457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81634"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12567" y="5947666"/>
                <a:ext cx="60558"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6263"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35731" y="5947666"/>
                <a:ext cx="170951" cy="45719"/>
              </a:xfrm>
              <a:prstGeom prst="rect">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47202" y="5947666"/>
                <a:ext cx="78911"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147622" y="5947666"/>
                <a:ext cx="45719" cy="45719"/>
              </a:xfrm>
              <a:prstGeom prst="rect">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377323" y="5947666"/>
                <a:ext cx="154740" cy="45719"/>
              </a:xfrm>
              <a:prstGeom prst="rect">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10013" y="5947654"/>
                <a:ext cx="170951" cy="45719"/>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83150" y="5948267"/>
                <a:ext cx="88560" cy="45732"/>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10413" y="5947677"/>
                <a:ext cx="121288" cy="4572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05613" y="5947677"/>
                <a:ext cx="330849" cy="4569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p:cNvSpPr txBox="1"/>
          <p:nvPr/>
        </p:nvSpPr>
        <p:spPr>
          <a:xfrm>
            <a:off x="881682" y="231097"/>
            <a:ext cx="8097217" cy="461665"/>
          </a:xfrm>
          <a:prstGeom prst="rect">
            <a:avLst/>
          </a:prstGeom>
          <a:noFill/>
        </p:spPr>
        <p:txBody>
          <a:bodyPr wrap="square" rtlCol="0">
            <a:spAutoFit/>
          </a:bodyPr>
          <a:lstStyle/>
          <a:p>
            <a:r>
              <a:rPr lang="en-US" sz="2400" dirty="0">
                <a:solidFill>
                  <a:srgbClr val="000000"/>
                </a:solidFill>
                <a:latin typeface="Cambria" panose="02040503050406030204" pitchFamily="18" charset="0"/>
              </a:rPr>
              <a:t>Genome-wide MHL could represent the tissue similarity </a:t>
            </a:r>
          </a:p>
        </p:txBody>
      </p:sp>
      <p:sp>
        <p:nvSpPr>
          <p:cNvPr id="30" name="Rectangle 29"/>
          <p:cNvSpPr/>
          <p:nvPr/>
        </p:nvSpPr>
        <p:spPr>
          <a:xfrm>
            <a:off x="4594296" y="2274072"/>
            <a:ext cx="4974214" cy="338554"/>
          </a:xfrm>
          <a:prstGeom prst="rect">
            <a:avLst/>
          </a:prstGeom>
        </p:spPr>
        <p:txBody>
          <a:bodyPr wrap="square">
            <a:spAutoFit/>
          </a:bodyPr>
          <a:lstStyle/>
          <a:p>
            <a:r>
              <a:rPr lang="en-US" sz="1600" dirty="0">
                <a:solidFill>
                  <a:srgbClr val="000000"/>
                </a:solidFill>
                <a:latin typeface="Microsoft YaHei" panose="020B0503020204020204" pitchFamily="34" charset="-122"/>
                <a:ea typeface="Microsoft YaHei" panose="020B0503020204020204" pitchFamily="34" charset="-122"/>
              </a:rPr>
              <a:t>Tissues from same source cluster together</a:t>
            </a:r>
          </a:p>
        </p:txBody>
      </p:sp>
      <p:sp>
        <p:nvSpPr>
          <p:cNvPr id="32" name="Rectangle 31"/>
          <p:cNvSpPr/>
          <p:nvPr/>
        </p:nvSpPr>
        <p:spPr>
          <a:xfrm>
            <a:off x="1058318" y="2410098"/>
            <a:ext cx="654609" cy="4003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5400000">
            <a:off x="6560703" y="2502234"/>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4011" y="3179135"/>
            <a:ext cx="4658591" cy="369332"/>
          </a:xfrm>
          <a:prstGeom prst="rect">
            <a:avLst/>
          </a:prstGeom>
        </p:spPr>
        <p:txBody>
          <a:bodyPr wrap="square">
            <a:spAutoFit/>
          </a:bodyPr>
          <a:lstStyle/>
          <a:p>
            <a:pPr algn="ctr"/>
            <a:r>
              <a:rPr lang="en-US" dirty="0">
                <a:solidFill>
                  <a:srgbClr val="000000"/>
                </a:solidFill>
                <a:latin typeface="Cambria" panose="02040503050406030204" pitchFamily="18" charset="0"/>
              </a:rPr>
              <a:t>Tissue mapping</a:t>
            </a:r>
            <a:endParaRPr lang="en-US" dirty="0"/>
          </a:p>
        </p:txBody>
      </p:sp>
      <p:sp>
        <p:nvSpPr>
          <p:cNvPr id="39" name="Rectangle 38"/>
          <p:cNvSpPr/>
          <p:nvPr/>
        </p:nvSpPr>
        <p:spPr>
          <a:xfrm>
            <a:off x="4572000" y="4471366"/>
            <a:ext cx="4572000" cy="646331"/>
          </a:xfrm>
          <a:prstGeom prst="rect">
            <a:avLst/>
          </a:prstGeom>
        </p:spPr>
        <p:txBody>
          <a:bodyPr>
            <a:spAutoFit/>
          </a:bodyPr>
          <a:lstStyle/>
          <a:p>
            <a:pPr algn="ctr"/>
            <a:r>
              <a:rPr lang="en-US" dirty="0">
                <a:solidFill>
                  <a:srgbClr val="000000"/>
                </a:solidFill>
                <a:latin typeface="Cambria" panose="02040503050406030204" pitchFamily="18" charset="0"/>
              </a:rPr>
              <a:t>Cancer tissues and H1 cells have large number high MHL regions</a:t>
            </a:r>
            <a:endParaRPr lang="en-US" dirty="0"/>
          </a:p>
        </p:txBody>
      </p:sp>
      <p:sp>
        <p:nvSpPr>
          <p:cNvPr id="40" name="Rectangle 39"/>
          <p:cNvSpPr/>
          <p:nvPr/>
        </p:nvSpPr>
        <p:spPr>
          <a:xfrm>
            <a:off x="5748708" y="5607899"/>
            <a:ext cx="1949573" cy="369332"/>
          </a:xfrm>
          <a:prstGeom prst="rect">
            <a:avLst/>
          </a:prstGeom>
        </p:spPr>
        <p:txBody>
          <a:bodyPr wrap="none">
            <a:spAutoFit/>
          </a:bodyPr>
          <a:lstStyle/>
          <a:p>
            <a:pPr algn="ctr"/>
            <a:r>
              <a:rPr lang="en-US" dirty="0">
                <a:solidFill>
                  <a:srgbClr val="000000"/>
                </a:solidFill>
                <a:latin typeface="Cambria" panose="02040503050406030204" pitchFamily="18" charset="0"/>
              </a:rPr>
              <a:t>Cancer diagnosis  </a:t>
            </a:r>
            <a:endParaRPr lang="en-US" dirty="0"/>
          </a:p>
        </p:txBody>
      </p:sp>
      <p:sp>
        <p:nvSpPr>
          <p:cNvPr id="41" name="Right Arrow 40"/>
          <p:cNvSpPr/>
          <p:nvPr/>
        </p:nvSpPr>
        <p:spPr>
          <a:xfrm rot="5400000">
            <a:off x="6560703" y="4960736"/>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594296" y="2159000"/>
            <a:ext cx="4384603" cy="40005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2320" y="6488668"/>
            <a:ext cx="2544223" cy="369332"/>
          </a:xfrm>
          <a:prstGeom prst="rect">
            <a:avLst/>
          </a:prstGeom>
          <a:noFill/>
        </p:spPr>
        <p:txBody>
          <a:bodyPr wrap="none" rtlCol="0">
            <a:spAutoFit/>
          </a:bodyPr>
          <a:lstStyle/>
          <a:p>
            <a:r>
              <a:rPr lang="en-US" dirty="0"/>
              <a:t>H1 + Cancer + </a:t>
            </a:r>
            <a:r>
              <a:rPr lang="en-US" altLang="zh-CN" dirty="0"/>
              <a:t>N37+ SALK</a:t>
            </a:r>
            <a:endParaRPr lang="en-US" dirty="0"/>
          </a:p>
        </p:txBody>
      </p:sp>
    </p:spTree>
    <p:extLst>
      <p:ext uri="{BB962C8B-B14F-4D97-AF65-F5344CB8AC3E}">
        <p14:creationId xmlns:p14="http://schemas.microsoft.com/office/powerpoint/2010/main" val="3974096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48971"/>
          <a:stretch/>
        </p:blipFill>
        <p:spPr>
          <a:xfrm>
            <a:off x="850616" y="779329"/>
            <a:ext cx="3207996" cy="4833879"/>
          </a:xfrm>
          <a:prstGeom prst="rect">
            <a:avLst/>
          </a:prstGeom>
        </p:spPr>
      </p:pic>
      <p:sp>
        <p:nvSpPr>
          <p:cNvPr id="5" name="TextBox 4"/>
          <p:cNvSpPr txBox="1"/>
          <p:nvPr/>
        </p:nvSpPr>
        <p:spPr>
          <a:xfrm>
            <a:off x="1356747" y="270476"/>
            <a:ext cx="6983258" cy="461665"/>
          </a:xfrm>
          <a:prstGeom prst="rect">
            <a:avLst/>
          </a:prstGeom>
          <a:noFill/>
        </p:spPr>
        <p:txBody>
          <a:bodyPr wrap="none" rtlCol="0">
            <a:spAutoFit/>
          </a:bodyPr>
          <a:lstStyle/>
          <a:p>
            <a:r>
              <a:rPr lang="en-US" altLang="zh-CN" sz="2400" b="1" dirty="0"/>
              <a:t>Distribution of Methylation block in human genomics</a:t>
            </a:r>
            <a:endParaRPr lang="en-US" sz="2400" b="1" dirty="0"/>
          </a:p>
        </p:txBody>
      </p:sp>
      <p:sp>
        <p:nvSpPr>
          <p:cNvPr id="6" name="Rectangle 5"/>
          <p:cNvSpPr/>
          <p:nvPr/>
        </p:nvSpPr>
        <p:spPr>
          <a:xfrm>
            <a:off x="166914" y="5755526"/>
            <a:ext cx="8824685" cy="923330"/>
          </a:xfrm>
          <a:prstGeom prst="rect">
            <a:avLst/>
          </a:prstGeom>
        </p:spPr>
        <p:txBody>
          <a:bodyPr wrap="square">
            <a:spAutoFit/>
          </a:bodyPr>
          <a:lstStyle/>
          <a:p>
            <a:pPr marL="257175" indent="-257175">
              <a:buFont typeface="Wingdings" panose="05000000000000000000" pitchFamily="2" charset="2"/>
              <a:buChar char="Ø"/>
            </a:pPr>
            <a:r>
              <a:rPr lang="en-US" dirty="0"/>
              <a:t>Methylation blocks widely disperse in human genome, especially in gene regulation and body region.</a:t>
            </a:r>
          </a:p>
          <a:p>
            <a:pPr marL="257175" indent="-257175">
              <a:buFont typeface="Wingdings" panose="05000000000000000000" pitchFamily="2" charset="2"/>
              <a:buChar char="Ø"/>
            </a:pPr>
            <a:r>
              <a:rPr lang="en-US" dirty="0"/>
              <a:t>Methylation blocks prefer </a:t>
            </a:r>
            <a:r>
              <a:rPr lang="en-US" dirty="0" err="1"/>
              <a:t>CpG</a:t>
            </a:r>
            <a:r>
              <a:rPr lang="en-US" dirty="0"/>
              <a:t> island regions compared with </a:t>
            </a:r>
            <a:r>
              <a:rPr lang="en-US" dirty="0" err="1"/>
              <a:t>CpG</a:t>
            </a:r>
            <a:r>
              <a:rPr lang="en-US" dirty="0"/>
              <a:t> shore and </a:t>
            </a:r>
            <a:r>
              <a:rPr lang="en-US" dirty="0" err="1"/>
              <a:t>CpG</a:t>
            </a:r>
            <a:r>
              <a:rPr lang="en-US" dirty="0"/>
              <a:t> shelf</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021" t="482" r="15104" b="11662"/>
          <a:stretch/>
        </p:blipFill>
        <p:spPr>
          <a:xfrm>
            <a:off x="4576990" y="1370340"/>
            <a:ext cx="3397142" cy="2830952"/>
          </a:xfrm>
          <a:prstGeom prst="rect">
            <a:avLst/>
          </a:prstGeom>
        </p:spPr>
      </p:pic>
      <p:sp>
        <p:nvSpPr>
          <p:cNvPr id="8" name="TextBox 7"/>
          <p:cNvSpPr txBox="1"/>
          <p:nvPr/>
        </p:nvSpPr>
        <p:spPr>
          <a:xfrm>
            <a:off x="5316644" y="1559722"/>
            <a:ext cx="958917" cy="307777"/>
          </a:xfrm>
          <a:prstGeom prst="rect">
            <a:avLst/>
          </a:prstGeom>
          <a:noFill/>
        </p:spPr>
        <p:txBody>
          <a:bodyPr wrap="none" rtlCol="0">
            <a:spAutoFit/>
          </a:bodyPr>
          <a:lstStyle/>
          <a:p>
            <a:r>
              <a:rPr lang="en-US" sz="1400" dirty="0" err="1"/>
              <a:t>CpG</a:t>
            </a:r>
            <a:r>
              <a:rPr lang="en-US" sz="1400" dirty="0"/>
              <a:t> island</a:t>
            </a:r>
          </a:p>
        </p:txBody>
      </p:sp>
      <p:sp>
        <p:nvSpPr>
          <p:cNvPr id="9" name="TextBox 8"/>
          <p:cNvSpPr txBox="1"/>
          <p:nvPr/>
        </p:nvSpPr>
        <p:spPr>
          <a:xfrm>
            <a:off x="6635009" y="2384672"/>
            <a:ext cx="950132" cy="307777"/>
          </a:xfrm>
          <a:prstGeom prst="rect">
            <a:avLst/>
          </a:prstGeom>
          <a:noFill/>
        </p:spPr>
        <p:txBody>
          <a:bodyPr wrap="none" rtlCol="0">
            <a:spAutoFit/>
          </a:bodyPr>
          <a:lstStyle/>
          <a:p>
            <a:r>
              <a:rPr lang="en-US" sz="1400" dirty="0" err="1">
                <a:solidFill>
                  <a:schemeClr val="accent4">
                    <a:lumMod val="60000"/>
                    <a:lumOff val="40000"/>
                  </a:schemeClr>
                </a:solidFill>
              </a:rPr>
              <a:t>CpG</a:t>
            </a:r>
            <a:r>
              <a:rPr lang="en-US" sz="1400" dirty="0">
                <a:solidFill>
                  <a:schemeClr val="accent4">
                    <a:lumMod val="60000"/>
                    <a:lumOff val="40000"/>
                  </a:schemeClr>
                </a:solidFill>
              </a:rPr>
              <a:t> Shore</a:t>
            </a:r>
          </a:p>
        </p:txBody>
      </p:sp>
      <p:sp>
        <p:nvSpPr>
          <p:cNvPr id="10" name="TextBox 9"/>
          <p:cNvSpPr txBox="1"/>
          <p:nvPr/>
        </p:nvSpPr>
        <p:spPr>
          <a:xfrm>
            <a:off x="4767969" y="3617910"/>
            <a:ext cx="1507592" cy="307777"/>
          </a:xfrm>
          <a:prstGeom prst="rect">
            <a:avLst/>
          </a:prstGeom>
          <a:noFill/>
        </p:spPr>
        <p:txBody>
          <a:bodyPr wrap="none" rtlCol="0">
            <a:spAutoFit/>
          </a:bodyPr>
          <a:lstStyle/>
          <a:p>
            <a:r>
              <a:rPr lang="en-US" sz="1400" dirty="0">
                <a:solidFill>
                  <a:schemeClr val="accent4">
                    <a:lumMod val="20000"/>
                    <a:lumOff val="80000"/>
                  </a:schemeClr>
                </a:solidFill>
              </a:rPr>
              <a:t>Methylation block</a:t>
            </a:r>
          </a:p>
        </p:txBody>
      </p:sp>
      <p:sp>
        <p:nvSpPr>
          <p:cNvPr id="11" name="Rectangle 10"/>
          <p:cNvSpPr/>
          <p:nvPr/>
        </p:nvSpPr>
        <p:spPr>
          <a:xfrm>
            <a:off x="5316644" y="2384672"/>
            <a:ext cx="827471" cy="369332"/>
          </a:xfrm>
          <a:prstGeom prst="rect">
            <a:avLst/>
          </a:prstGeom>
        </p:spPr>
        <p:txBody>
          <a:bodyPr wrap="none">
            <a:spAutoFit/>
          </a:bodyPr>
          <a:lstStyle/>
          <a:p>
            <a:r>
              <a:rPr lang="en-US" dirty="0"/>
              <a:t>16,886</a:t>
            </a:r>
          </a:p>
        </p:txBody>
      </p:sp>
      <p:sp>
        <p:nvSpPr>
          <p:cNvPr id="12" name="Rectangle 11"/>
          <p:cNvSpPr/>
          <p:nvPr/>
        </p:nvSpPr>
        <p:spPr>
          <a:xfrm>
            <a:off x="5913022" y="2989959"/>
            <a:ext cx="827471" cy="369332"/>
          </a:xfrm>
          <a:prstGeom prst="rect">
            <a:avLst/>
          </a:prstGeom>
        </p:spPr>
        <p:txBody>
          <a:bodyPr wrap="none">
            <a:spAutoFit/>
          </a:bodyPr>
          <a:lstStyle/>
          <a:p>
            <a:r>
              <a:rPr lang="en-US" dirty="0"/>
              <a:t>16,164</a:t>
            </a:r>
          </a:p>
        </p:txBody>
      </p:sp>
      <p:sp>
        <p:nvSpPr>
          <p:cNvPr id="3" name="Oval 2"/>
          <p:cNvSpPr/>
          <p:nvPr/>
        </p:nvSpPr>
        <p:spPr>
          <a:xfrm>
            <a:off x="5486863" y="3915305"/>
            <a:ext cx="1577395" cy="1467077"/>
          </a:xfrm>
          <a:prstGeom prst="ellipse">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45160" y="3883339"/>
            <a:ext cx="710451" cy="369332"/>
          </a:xfrm>
          <a:prstGeom prst="rect">
            <a:avLst/>
          </a:prstGeom>
        </p:spPr>
        <p:txBody>
          <a:bodyPr wrap="none">
            <a:spAutoFit/>
          </a:bodyPr>
          <a:lstStyle/>
          <a:p>
            <a:r>
              <a:rPr lang="en-US" dirty="0"/>
              <a:t>3,243</a:t>
            </a:r>
          </a:p>
        </p:txBody>
      </p:sp>
      <p:sp>
        <p:nvSpPr>
          <p:cNvPr id="13" name="Rectangle 12"/>
          <p:cNvSpPr/>
          <p:nvPr/>
        </p:nvSpPr>
        <p:spPr>
          <a:xfrm>
            <a:off x="7942060" y="1498167"/>
            <a:ext cx="583814" cy="369332"/>
          </a:xfrm>
          <a:prstGeom prst="rect">
            <a:avLst/>
          </a:prstGeom>
        </p:spPr>
        <p:txBody>
          <a:bodyPr wrap="none">
            <a:spAutoFit/>
          </a:bodyPr>
          <a:lstStyle/>
          <a:p>
            <a:r>
              <a:rPr lang="en-US" altLang="zh-CN" dirty="0"/>
              <a:t>58%</a:t>
            </a:r>
            <a:endParaRPr lang="en-US" dirty="0"/>
          </a:p>
        </p:txBody>
      </p:sp>
      <p:sp>
        <p:nvSpPr>
          <p:cNvPr id="14" name="Rectangle 13"/>
          <p:cNvSpPr/>
          <p:nvPr/>
        </p:nvSpPr>
        <p:spPr>
          <a:xfrm>
            <a:off x="8028926" y="3175280"/>
            <a:ext cx="583814" cy="369332"/>
          </a:xfrm>
          <a:prstGeom prst="rect">
            <a:avLst/>
          </a:prstGeom>
        </p:spPr>
        <p:txBody>
          <a:bodyPr wrap="none">
            <a:spAutoFit/>
          </a:bodyPr>
          <a:lstStyle/>
          <a:p>
            <a:r>
              <a:rPr lang="en-US" altLang="zh-CN" dirty="0"/>
              <a:t>34%</a:t>
            </a:r>
            <a:endParaRPr lang="en-US" dirty="0"/>
          </a:p>
        </p:txBody>
      </p:sp>
      <p:sp>
        <p:nvSpPr>
          <p:cNvPr id="15" name="Rectangle 14"/>
          <p:cNvSpPr/>
          <p:nvPr/>
        </p:nvSpPr>
        <p:spPr>
          <a:xfrm>
            <a:off x="8038518" y="4662711"/>
            <a:ext cx="466794" cy="369332"/>
          </a:xfrm>
          <a:prstGeom prst="rect">
            <a:avLst/>
          </a:prstGeom>
        </p:spPr>
        <p:txBody>
          <a:bodyPr wrap="none">
            <a:spAutoFit/>
          </a:bodyPr>
          <a:lstStyle/>
          <a:p>
            <a:r>
              <a:rPr lang="en-US" altLang="zh-CN" dirty="0"/>
              <a:t>7%</a:t>
            </a:r>
            <a:endParaRPr lang="en-US" dirty="0"/>
          </a:p>
        </p:txBody>
      </p:sp>
      <p:sp>
        <p:nvSpPr>
          <p:cNvPr id="16" name="TextBox 15"/>
          <p:cNvSpPr txBox="1"/>
          <p:nvPr/>
        </p:nvSpPr>
        <p:spPr>
          <a:xfrm>
            <a:off x="5824452" y="4582147"/>
            <a:ext cx="901209" cy="307777"/>
          </a:xfrm>
          <a:prstGeom prst="rect">
            <a:avLst/>
          </a:prstGeom>
          <a:noFill/>
        </p:spPr>
        <p:txBody>
          <a:bodyPr wrap="none" rtlCol="0">
            <a:spAutoFit/>
          </a:bodyPr>
          <a:lstStyle/>
          <a:p>
            <a:r>
              <a:rPr lang="en-US" sz="1400" b="1" dirty="0" err="1">
                <a:solidFill>
                  <a:schemeClr val="tx1">
                    <a:lumMod val="95000"/>
                    <a:lumOff val="5000"/>
                  </a:schemeClr>
                </a:solidFill>
              </a:rPr>
              <a:t>CpG</a:t>
            </a:r>
            <a:r>
              <a:rPr lang="en-US" sz="1400" b="1" dirty="0">
                <a:solidFill>
                  <a:schemeClr val="tx1">
                    <a:lumMod val="95000"/>
                    <a:lumOff val="5000"/>
                  </a:schemeClr>
                </a:solidFill>
              </a:rPr>
              <a:t> </a:t>
            </a:r>
            <a:r>
              <a:rPr lang="en-US" altLang="zh-CN" sz="1400" b="1" dirty="0">
                <a:solidFill>
                  <a:schemeClr val="tx1">
                    <a:lumMod val="95000"/>
                    <a:lumOff val="5000"/>
                  </a:schemeClr>
                </a:solidFill>
              </a:rPr>
              <a:t>Shelf</a:t>
            </a:r>
            <a:endParaRPr lang="en-US" sz="1400" b="1" dirty="0">
              <a:solidFill>
                <a:schemeClr val="tx1">
                  <a:lumMod val="95000"/>
                  <a:lumOff val="5000"/>
                </a:schemeClr>
              </a:solidFill>
            </a:endParaRPr>
          </a:p>
        </p:txBody>
      </p:sp>
      <p:sp>
        <p:nvSpPr>
          <p:cNvPr id="17" name="Rectangle 16"/>
          <p:cNvSpPr/>
          <p:nvPr/>
        </p:nvSpPr>
        <p:spPr>
          <a:xfrm>
            <a:off x="4555689" y="3235465"/>
            <a:ext cx="886781" cy="369332"/>
          </a:xfrm>
          <a:prstGeom prst="rect">
            <a:avLst/>
          </a:prstGeom>
        </p:spPr>
        <p:txBody>
          <a:bodyPr wrap="none">
            <a:spAutoFit/>
          </a:bodyPr>
          <a:lstStyle/>
          <a:p>
            <a:r>
              <a:rPr lang="en-US" dirty="0"/>
              <a:t>147782</a:t>
            </a:r>
          </a:p>
        </p:txBody>
      </p:sp>
    </p:spTree>
    <p:extLst>
      <p:ext uri="{BB962C8B-B14F-4D97-AF65-F5344CB8AC3E}">
        <p14:creationId xmlns:p14="http://schemas.microsoft.com/office/powerpoint/2010/main" val="327630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6840704" y="3761581"/>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1497898" y="3759857"/>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119083" y="4573520"/>
            <a:ext cx="9163551" cy="2246769"/>
          </a:xfrm>
          <a:prstGeom prst="rect">
            <a:avLst/>
          </a:prstGeom>
          <a:noFill/>
        </p:spPr>
        <p:txBody>
          <a:bodyPr wrap="square" rtlCol="0">
            <a:spAutoFit/>
          </a:bodyPr>
          <a:lstStyle/>
          <a:p>
            <a:r>
              <a:rPr lang="en-US" sz="1400" dirty="0"/>
              <a:t>Linkage disequilibrium (R</a:t>
            </a:r>
            <a:r>
              <a:rPr lang="en-US" sz="1400" baseline="30000" dirty="0"/>
              <a:t>2</a:t>
            </a:r>
            <a:r>
              <a:rPr lang="en-US" sz="1400" dirty="0"/>
              <a:t>) for pair-wised </a:t>
            </a:r>
            <a:r>
              <a:rPr lang="en-US" sz="1400" dirty="0" err="1"/>
              <a:t>CpG</a:t>
            </a:r>
            <a:r>
              <a:rPr lang="en-US" sz="1400" dirty="0"/>
              <a:t> loci within the methylation blocks were calculated. There are two kinds of methylation block in human genomes, </a:t>
            </a:r>
          </a:p>
          <a:p>
            <a:endParaRPr lang="en-US" sz="1400" dirty="0"/>
          </a:p>
          <a:p>
            <a:r>
              <a:rPr lang="en-US" sz="1400" dirty="0"/>
              <a:t>1) low variation within the methylation block (92%)</a:t>
            </a:r>
          </a:p>
          <a:p>
            <a:r>
              <a:rPr lang="en-US" sz="1400" dirty="0"/>
              <a:t>2) high variation methylation block(8%)</a:t>
            </a:r>
          </a:p>
          <a:p>
            <a:endParaRPr lang="en-US" sz="1400" dirty="0"/>
          </a:p>
          <a:p>
            <a:r>
              <a:rPr lang="en-US" sz="1400" dirty="0"/>
              <a:t>Compared with the R2 decay trend, we can find cancer cells decay stronger than stem cell and normal cells.</a:t>
            </a:r>
          </a:p>
          <a:p>
            <a:endParaRPr lang="en-US" sz="1400" dirty="0"/>
          </a:p>
          <a:p>
            <a:r>
              <a:rPr lang="en-US" sz="1400" dirty="0"/>
              <a:t>In the next slice, we can also find cancer start to decay in nearby neighbor </a:t>
            </a:r>
            <a:r>
              <a:rPr lang="en-US" sz="1400" dirty="0" err="1"/>
              <a:t>CpGs</a:t>
            </a:r>
            <a:r>
              <a:rPr lang="en-US" sz="1400" dirty="0"/>
              <a:t> compared with normal and stem cell</a:t>
            </a:r>
          </a:p>
          <a:p>
            <a:r>
              <a:rPr lang="en-US" sz="1400" dirty="0"/>
              <a:t>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326" y="1497430"/>
            <a:ext cx="2635321" cy="214273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889" y="1497430"/>
            <a:ext cx="2546869" cy="212921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647" y="1497429"/>
            <a:ext cx="2552591" cy="2129215"/>
          </a:xfrm>
          <a:prstGeom prst="rect">
            <a:avLst/>
          </a:prstGeom>
        </p:spPr>
      </p:pic>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851471" y="430588"/>
            <a:ext cx="7698774" cy="400110"/>
          </a:xfrm>
          <a:prstGeom prst="rect">
            <a:avLst/>
          </a:prstGeom>
          <a:noFill/>
        </p:spPr>
        <p:txBody>
          <a:bodyPr wrap="none" rtlCol="0">
            <a:spAutoFit/>
          </a:bodyPr>
          <a:lstStyle/>
          <a:p>
            <a:r>
              <a:rPr lang="en-US" sz="2000" dirty="0"/>
              <a:t>Relationship between R</a:t>
            </a:r>
            <a:r>
              <a:rPr lang="en-US" sz="2000" baseline="30000" dirty="0"/>
              <a:t>2</a:t>
            </a:r>
            <a:r>
              <a:rPr lang="en-US" sz="2000" dirty="0"/>
              <a:t> and Absolute Distance Between Pair-wise </a:t>
            </a:r>
            <a:r>
              <a:rPr lang="en-US" sz="2000" dirty="0" err="1"/>
              <a:t>CpGs</a:t>
            </a:r>
            <a:endParaRPr lang="en-US" sz="2000" dirty="0"/>
          </a:p>
        </p:txBody>
      </p:sp>
      <p:sp>
        <p:nvSpPr>
          <p:cNvPr id="17" name="Rectangle 16"/>
          <p:cNvSpPr/>
          <p:nvPr/>
        </p:nvSpPr>
        <p:spPr>
          <a:xfrm>
            <a:off x="4793223" y="1849566"/>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2067638"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433225" y="1811229"/>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3960439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947" y="1488908"/>
            <a:ext cx="2357255" cy="197469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3690" y="1488907"/>
            <a:ext cx="2338199" cy="1931069"/>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61" y="1470549"/>
            <a:ext cx="2336336" cy="1949427"/>
          </a:xfrm>
          <a:prstGeom prst="rect">
            <a:avLst/>
          </a:prstGeom>
        </p:spPr>
      </p:pic>
      <p:sp>
        <p:nvSpPr>
          <p:cNvPr id="8" name="TextBox 7"/>
          <p:cNvSpPr txBox="1"/>
          <p:nvPr/>
        </p:nvSpPr>
        <p:spPr>
          <a:xfrm>
            <a:off x="775057" y="383310"/>
            <a:ext cx="7662995" cy="707886"/>
          </a:xfrm>
          <a:prstGeom prst="rect">
            <a:avLst/>
          </a:prstGeom>
          <a:noFill/>
        </p:spPr>
        <p:txBody>
          <a:bodyPr wrap="none" rtlCol="0">
            <a:spAutoFit/>
          </a:bodyPr>
          <a:lstStyle/>
          <a:p>
            <a:pPr algn="ctr"/>
            <a:r>
              <a:rPr lang="en-US" sz="2000" dirty="0"/>
              <a:t>Relationship between R</a:t>
            </a:r>
            <a:r>
              <a:rPr lang="en-US" sz="2000" baseline="30000" dirty="0"/>
              <a:t>2</a:t>
            </a:r>
            <a:r>
              <a:rPr lang="en-US" sz="2000" dirty="0"/>
              <a:t> and Relative Distance Between Pair-wise </a:t>
            </a:r>
            <a:r>
              <a:rPr lang="en-US" sz="2000" dirty="0" err="1"/>
              <a:t>CpGs</a:t>
            </a:r>
            <a:r>
              <a:rPr lang="en-US" sz="2000" dirty="0"/>
              <a:t> </a:t>
            </a:r>
          </a:p>
          <a:p>
            <a:pPr algn="ctr"/>
            <a:r>
              <a:rPr lang="en-US" sz="2000" dirty="0"/>
              <a:t>(adjusted by length of </a:t>
            </a:r>
            <a:r>
              <a:rPr lang="en-US" sz="2000" dirty="0" err="1"/>
              <a:t>MethyBlock</a:t>
            </a:r>
            <a:r>
              <a:rPr lang="en-US" sz="20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377548" y="1766685"/>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1200329"/>
          </a:xfrm>
          <a:prstGeom prst="rect">
            <a:avLst/>
          </a:prstGeom>
          <a:noFill/>
        </p:spPr>
        <p:txBody>
          <a:bodyPr wrap="square" rtlCol="0">
            <a:spAutoFit/>
          </a:bodyPr>
          <a:lstStyle/>
          <a:p>
            <a:endParaRPr lang="en-US" dirty="0"/>
          </a:p>
          <a:p>
            <a:r>
              <a:rPr lang="en-US" dirty="0"/>
              <a:t>We can find Linkage disequilibrium (R</a:t>
            </a:r>
            <a:r>
              <a:rPr lang="en-US" baseline="30000" dirty="0"/>
              <a:t>2</a:t>
            </a:r>
            <a:r>
              <a:rPr lang="en-US" dirty="0"/>
              <a:t>) begins to decay from very nearby neighbor </a:t>
            </a:r>
            <a:r>
              <a:rPr lang="en-US" dirty="0" err="1"/>
              <a:t>CpGs</a:t>
            </a:r>
            <a:r>
              <a:rPr lang="en-US" dirty="0"/>
              <a:t> therefore the decay coefficient is large than normal and stem cells. In contrast, stem cell and normal seems to decay at far </a:t>
            </a:r>
            <a:r>
              <a:rPr lang="en-US" dirty="0" err="1"/>
              <a:t>CpGs</a:t>
            </a:r>
            <a:r>
              <a:rPr lang="en-US" dirty="0"/>
              <a:t> therefore the decay coefficient is smaller. </a:t>
            </a:r>
          </a:p>
        </p:txBody>
      </p:sp>
    </p:spTree>
    <p:extLst>
      <p:ext uri="{BB962C8B-B14F-4D97-AF65-F5344CB8AC3E}">
        <p14:creationId xmlns:p14="http://schemas.microsoft.com/office/powerpoint/2010/main" val="3394718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82358" y="902439"/>
          <a:ext cx="8644122" cy="2781813"/>
        </p:xfrm>
        <a:graphic>
          <a:graphicData uri="http://schemas.openxmlformats.org/drawingml/2006/table">
            <a:tbl>
              <a:tblPr>
                <a:tableStyleId>{775DCB02-9BB8-47FD-8907-85C794F793BA}</a:tableStyleId>
              </a:tblPr>
              <a:tblGrid>
                <a:gridCol w="3767323">
                  <a:extLst>
                    <a:ext uri="{9D8B030D-6E8A-4147-A177-3AD203B41FA5}">
                      <a16:colId xmlns:a16="http://schemas.microsoft.com/office/drawing/2014/main" val="20000"/>
                    </a:ext>
                  </a:extLst>
                </a:gridCol>
                <a:gridCol w="1091390">
                  <a:extLst>
                    <a:ext uri="{9D8B030D-6E8A-4147-A177-3AD203B41FA5}">
                      <a16:colId xmlns:a16="http://schemas.microsoft.com/office/drawing/2014/main" val="20001"/>
                    </a:ext>
                  </a:extLst>
                </a:gridCol>
                <a:gridCol w="1061762">
                  <a:extLst>
                    <a:ext uri="{9D8B030D-6E8A-4147-A177-3AD203B41FA5}">
                      <a16:colId xmlns:a16="http://schemas.microsoft.com/office/drawing/2014/main" val="20002"/>
                    </a:ext>
                  </a:extLst>
                </a:gridCol>
                <a:gridCol w="865565">
                  <a:extLst>
                    <a:ext uri="{9D8B030D-6E8A-4147-A177-3AD203B41FA5}">
                      <a16:colId xmlns:a16="http://schemas.microsoft.com/office/drawing/2014/main" val="20003"/>
                    </a:ext>
                  </a:extLst>
                </a:gridCol>
                <a:gridCol w="1119466">
                  <a:extLst>
                    <a:ext uri="{9D8B030D-6E8A-4147-A177-3AD203B41FA5}">
                      <a16:colId xmlns:a16="http://schemas.microsoft.com/office/drawing/2014/main" val="20004"/>
                    </a:ext>
                  </a:extLst>
                </a:gridCol>
                <a:gridCol w="738616">
                  <a:extLst>
                    <a:ext uri="{9D8B030D-6E8A-4147-A177-3AD203B41FA5}">
                      <a16:colId xmlns:a16="http://schemas.microsoft.com/office/drawing/2014/main" val="20005"/>
                    </a:ext>
                  </a:extLst>
                </a:gridCol>
              </a:tblGrid>
              <a:tr h="498056">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Observation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Expectation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Ratio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Fold change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P-value*</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53799">
                <a:tc>
                  <a:txBody>
                    <a:bodyPr/>
                    <a:lstStyle/>
                    <a:p>
                      <a:pPr algn="l" fontAlgn="b"/>
                      <a:r>
                        <a:rPr lang="en-US" sz="1600" u="none" strike="noStrike" dirty="0" err="1">
                          <a:solidFill>
                            <a:srgbClr val="FF0000"/>
                          </a:solidFill>
                          <a:effectLst/>
                        </a:rPr>
                        <a:t>Virable</a:t>
                      </a:r>
                      <a:r>
                        <a:rPr lang="en-US" sz="1600" u="none" strike="noStrike" dirty="0">
                          <a:solidFill>
                            <a:srgbClr val="FF0000"/>
                          </a:solidFill>
                          <a:effectLst/>
                        </a:rPr>
                        <a:t> methylation region (VMR)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48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0.001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21.40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island (</a:t>
                      </a:r>
                      <a:r>
                        <a:rPr lang="en-US" sz="1600" u="none" strike="noStrike" dirty="0" err="1">
                          <a:solidFill>
                            <a:srgbClr val="FF0000"/>
                          </a:solidFill>
                          <a:effectLst/>
                        </a:rPr>
                        <a:t>CpGI</a:t>
                      </a:r>
                      <a:r>
                        <a:rPr lang="en-US" sz="1600" u="none" strike="noStrike" dirty="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5845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379</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0.118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15.43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53799">
                <a:tc>
                  <a:txBody>
                    <a:bodyPr/>
                    <a:lstStyle/>
                    <a:p>
                      <a:pPr algn="l" fontAlgn="b"/>
                      <a:r>
                        <a:rPr lang="en-US" sz="1600" u="none" strike="noStrike" dirty="0" err="1">
                          <a:solidFill>
                            <a:srgbClr val="FF0000"/>
                          </a:solidFill>
                          <a:effectLst/>
                        </a:rPr>
                        <a:t>Differentail</a:t>
                      </a:r>
                      <a:r>
                        <a:rPr lang="en-US" sz="1600" u="none" strike="noStrike" dirty="0">
                          <a:solidFill>
                            <a:srgbClr val="FF0000"/>
                          </a:solidFill>
                          <a:effectLst/>
                        </a:rPr>
                        <a:t> Methylation Regions (DMR)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2216</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160</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13.89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shore (</a:t>
                      </a:r>
                      <a:r>
                        <a:rPr lang="en-US" sz="1600" u="none" strike="noStrike" dirty="0" err="1">
                          <a:solidFill>
                            <a:srgbClr val="FF0000"/>
                          </a:solidFill>
                          <a:effectLst/>
                        </a:rPr>
                        <a:t>CpGsr</a:t>
                      </a:r>
                      <a:r>
                        <a:rPr lang="en-US" sz="1600" u="none" strike="noStrike" dirty="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4269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1600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0.086</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2.67</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53799">
                <a:tc>
                  <a:txBody>
                    <a:bodyPr/>
                    <a:lstStyle/>
                    <a:p>
                      <a:pPr algn="l" fontAlgn="b"/>
                      <a:r>
                        <a:rPr lang="en-US" sz="1600" u="none" strike="noStrike" dirty="0">
                          <a:effectLst/>
                        </a:rPr>
                        <a:t>Hi-C common boundary (IMR90 and </a:t>
                      </a:r>
                      <a:r>
                        <a:rPr lang="en-US" sz="1600" u="none" strike="noStrike" dirty="0" err="1">
                          <a:effectLst/>
                        </a:rPr>
                        <a:t>hESC</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6322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4356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1.45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53799">
                <a:tc>
                  <a:txBody>
                    <a:bodyPr/>
                    <a:lstStyle/>
                    <a:p>
                      <a:pPr algn="l" fontAlgn="b"/>
                      <a:r>
                        <a:rPr lang="en-US" sz="1600" u="none" strike="noStrike" dirty="0">
                          <a:effectLst/>
                        </a:rPr>
                        <a:t>Hi-C </a:t>
                      </a:r>
                      <a:r>
                        <a:rPr lang="en-US" sz="1600" u="none" strike="noStrike" dirty="0" err="1">
                          <a:effectLst/>
                        </a:rPr>
                        <a:t>topological.domain</a:t>
                      </a:r>
                      <a:r>
                        <a:rPr lang="en-US" sz="1600" u="none" strike="noStrike" dirty="0">
                          <a:effectLst/>
                        </a:rPr>
                        <a:t>(IMR90)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44794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41037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53799">
                <a:tc>
                  <a:txBody>
                    <a:bodyPr/>
                    <a:lstStyle/>
                    <a:p>
                      <a:pPr algn="l" fontAlgn="b"/>
                      <a:r>
                        <a:rPr lang="en-US" sz="1600" u="none" strike="noStrike">
                          <a:effectLst/>
                        </a:rPr>
                        <a:t>Hi-C topological.domain(hESC)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44806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41808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14824">
                <a:tc>
                  <a:txBody>
                    <a:bodyPr/>
                    <a:lstStyle/>
                    <a:p>
                      <a:pPr algn="l" fontAlgn="b"/>
                      <a:r>
                        <a:rPr lang="en-US" sz="1600" b="1" u="none" strike="noStrike" dirty="0">
                          <a:solidFill>
                            <a:srgbClr val="0070C0"/>
                          </a:solidFill>
                          <a:effectLst/>
                        </a:rPr>
                        <a:t>Large organized chromatin K9 (LOCK)</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131</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217</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0.003</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0.60</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a:solidFill>
                            <a:srgbClr val="0070C0"/>
                          </a:solidFill>
                          <a:effectLst/>
                        </a:rPr>
                        <a:t>&lt; 1e-04</a:t>
                      </a:r>
                      <a:endParaRPr lang="en-US" sz="1600" b="1" i="0" u="none" strike="noStrike">
                        <a:solidFill>
                          <a:srgbClr val="0070C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53799">
                <a:tc>
                  <a:txBody>
                    <a:bodyPr/>
                    <a:lstStyle/>
                    <a:p>
                      <a:pPr algn="l" fontAlgn="b"/>
                      <a:r>
                        <a:rPr lang="en-US" sz="1600" b="1" u="none" strike="noStrike">
                          <a:solidFill>
                            <a:srgbClr val="0070C0"/>
                          </a:solidFill>
                          <a:effectLst/>
                        </a:rPr>
                        <a:t>Lamina-associated domains (LAD)</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solidFill>
                            <a:srgbClr val="0070C0"/>
                          </a:solidFill>
                          <a:effectLst/>
                        </a:rPr>
                        <a:t>10639</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18330</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0.215</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0.58</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solidFill>
                            <a:srgbClr val="0070C0"/>
                          </a:solidFill>
                          <a:effectLst/>
                        </a:rPr>
                        <a:t>&lt; 1e-04</a:t>
                      </a:r>
                      <a:endParaRPr lang="en-US" sz="1600" b="1" i="0" u="none" strike="noStrike" dirty="0">
                        <a:solidFill>
                          <a:srgbClr val="0070C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
        <p:nvSpPr>
          <p:cNvPr id="3" name="Rectangle 2"/>
          <p:cNvSpPr/>
          <p:nvPr/>
        </p:nvSpPr>
        <p:spPr>
          <a:xfrm>
            <a:off x="1509856" y="85740"/>
            <a:ext cx="6633697" cy="621709"/>
          </a:xfrm>
          <a:prstGeom prst="rect">
            <a:avLst/>
          </a:prstGeom>
        </p:spPr>
        <p:txBody>
          <a:bodyPr wrap="square">
            <a:spAutoFit/>
          </a:bodyPr>
          <a:lstStyle/>
          <a:p>
            <a:pPr>
              <a:lnSpc>
                <a:spcPct val="200000"/>
              </a:lnSpc>
              <a:spcBef>
                <a:spcPts val="150"/>
              </a:spcBef>
            </a:pPr>
            <a:r>
              <a:rPr lang="en-US" altLang="zh-CN" sz="2000" b="1" i="1" dirty="0">
                <a:solidFill>
                  <a:srgbClr val="000000"/>
                </a:solidFill>
                <a:ea typeface="Microsoft YaHei" panose="020B0503020204020204" pitchFamily="34" charset="-122"/>
                <a:cs typeface="Times New Roman" panose="02020603050405020304" pitchFamily="18" charset="0"/>
              </a:rPr>
              <a:t>Methylation block: an independent function element</a:t>
            </a:r>
            <a:endParaRPr lang="en-US" b="1" i="1" dirty="0">
              <a:solidFill>
                <a:srgbClr val="365F91"/>
              </a:solidFill>
              <a:ea typeface="Microsoft YaHei" panose="020B0503020204020204" pitchFamily="34" charset="-122"/>
              <a:cs typeface="Times New Roman" panose="02020603050405020304" pitchFamily="18" charset="0"/>
            </a:endParaRPr>
          </a:p>
        </p:txBody>
      </p:sp>
      <p:sp>
        <p:nvSpPr>
          <p:cNvPr id="4" name="TextBox 3"/>
          <p:cNvSpPr txBox="1"/>
          <p:nvPr/>
        </p:nvSpPr>
        <p:spPr>
          <a:xfrm>
            <a:off x="253134" y="3696221"/>
            <a:ext cx="7270580" cy="338554"/>
          </a:xfrm>
          <a:prstGeom prst="rect">
            <a:avLst/>
          </a:prstGeom>
          <a:noFill/>
        </p:spPr>
        <p:txBody>
          <a:bodyPr wrap="none" rtlCol="0">
            <a:spAutoFit/>
          </a:bodyPr>
          <a:lstStyle/>
          <a:p>
            <a:r>
              <a:rPr lang="en-US" sz="1600" dirty="0">
                <a:latin typeface="Microsoft YaHei" panose="020B0503020204020204" pitchFamily="34" charset="-122"/>
                <a:ea typeface="Microsoft YaHei" panose="020B0503020204020204" pitchFamily="34" charset="-122"/>
              </a:rPr>
              <a:t>*Sampling 10,000 times and empirical  P-value to show the significance. </a:t>
            </a:r>
          </a:p>
        </p:txBody>
      </p:sp>
      <p:sp>
        <p:nvSpPr>
          <p:cNvPr id="5" name="Rectangle 4"/>
          <p:cNvSpPr/>
          <p:nvPr/>
        </p:nvSpPr>
        <p:spPr>
          <a:xfrm>
            <a:off x="253134" y="4221112"/>
            <a:ext cx="8644121" cy="2308324"/>
          </a:xfrm>
          <a:prstGeom prst="rect">
            <a:avLst/>
          </a:prstGeom>
        </p:spPr>
        <p:txBody>
          <a:bodyPr wrap="square">
            <a:spAutoFit/>
          </a:bodyPr>
          <a:lstStyle/>
          <a:p>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Result:  </a:t>
            </a:r>
          </a:p>
          <a:p>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is significantly enriched in </a:t>
            </a:r>
            <a:r>
              <a:rPr lang="en-US" altLang="zh-CN" sz="1600" dirty="0" err="1">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CpGI</a:t>
            </a:r>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Shore, VMR and DMR regions, while it is negatively correlated with LOCK and LAD regions. Widely correlation with all kinds of important biological function domains indicate the methylation block might play some roles in different functions. </a:t>
            </a:r>
          </a:p>
          <a:p>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Conclusion</a:t>
            </a:r>
            <a:r>
              <a:rPr lang="zh-CN" altLang="en-US"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might be an independent functional domain</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0741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35" y="3549699"/>
            <a:ext cx="3299982" cy="120819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4757889"/>
                <a:ext cx="9065622" cy="1200329"/>
              </a:xfrm>
              <a:prstGeom prst="rect">
                <a:avLst/>
              </a:prstGeom>
            </p:spPr>
            <p:txBody>
              <a:bodyPr wrap="square">
                <a:spAutoFit/>
              </a:bodyPr>
              <a:lstStyle/>
              <a:p>
                <a:pPr algn="just"/>
                <a:r>
                  <a:rPr lang="en-US"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l</m:t>
                    </m:r>
                    <m: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𝑃</m:t>
                    </m:r>
                    <m:d>
                      <m:dPr>
                        <m:ctrlPr>
                          <a:rPr lang="en-US" i="1">
                            <a:effectLst/>
                            <a:latin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𝑀𝐻</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For a haplotype of length L, we considered all the sub-strings with length from 1 to L in this calculation.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We typically used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i="1">
                            <a:effectLst/>
                            <a:latin typeface="Cambria Math" panose="02040503050406030204" pitchFamily="18" charset="0"/>
                            <a:cs typeface="Cambria Math" panose="02040503050406030204" pitchFamily="18" charset="0"/>
                          </a:rPr>
                        </m:ctrlPr>
                      </m:sSup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e>
                      <m:sup>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2</m:t>
                        </m:r>
                      </m:sup>
                    </m:sSup>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haplotype. </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4757889"/>
                <a:ext cx="9065622" cy="1200329"/>
              </a:xfrm>
              <a:prstGeom prst="rect">
                <a:avLst/>
              </a:prstGeom>
              <a:blipFill rotWithShape="0">
                <a:blip r:embed="rId3"/>
                <a:stretch>
                  <a:fillRect l="-538" t="-3046" r="-538" b="-6091"/>
                </a:stretch>
              </a:blipFill>
            </p:spPr>
            <p:txBody>
              <a:bodyPr/>
              <a:lstStyle/>
              <a:p>
                <a:r>
                  <a:rPr lang="en-US">
                    <a:noFill/>
                  </a:rPr>
                  <a:t> </a:t>
                </a:r>
              </a:p>
            </p:txBody>
          </p:sp>
        </mc:Fallback>
      </mc:AlternateContent>
      <p:sp>
        <p:nvSpPr>
          <p:cNvPr id="4" name="Rectangle 3"/>
          <p:cNvSpPr/>
          <p:nvPr/>
        </p:nvSpPr>
        <p:spPr>
          <a:xfrm>
            <a:off x="179534" y="474510"/>
            <a:ext cx="9256566" cy="461665"/>
          </a:xfrm>
          <a:prstGeom prst="rect">
            <a:avLst/>
          </a:prstGeom>
        </p:spPr>
        <p:txBody>
          <a:bodyPr wrap="square">
            <a:spAutoFit/>
          </a:bodyPr>
          <a:lstStyle/>
          <a:p>
            <a:r>
              <a:rPr lang="en-US" sz="2400" dirty="0">
                <a:solidFill>
                  <a:srgbClr val="000000"/>
                </a:solidFill>
                <a:latin typeface="Cambria" panose="02040503050406030204" pitchFamily="18" charset="0"/>
              </a:rPr>
              <a:t>Quantitative measurement of DNA methylation level and complexity</a:t>
            </a:r>
          </a:p>
        </p:txBody>
      </p:sp>
      <p:sp>
        <p:nvSpPr>
          <p:cNvPr id="5" name="Rectangle 4"/>
          <p:cNvSpPr/>
          <p:nvPr/>
        </p:nvSpPr>
        <p:spPr>
          <a:xfrm>
            <a:off x="0" y="1540270"/>
            <a:ext cx="9927771" cy="646331"/>
          </a:xfrm>
          <a:prstGeom prst="rect">
            <a:avLst/>
          </a:prstGeom>
        </p:spPr>
        <p:txBody>
          <a:bodyPr wrap="square">
            <a:spAutoFit/>
          </a:bodyPr>
          <a:lstStyle/>
          <a:p>
            <a:pPr algn="just"/>
            <a:r>
              <a:rPr lang="en-US" dirty="0"/>
              <a:t>1, </a:t>
            </a:r>
            <a:r>
              <a:rPr lang="en-US" dirty="0">
                <a:solidFill>
                  <a:srgbClr val="FF0000"/>
                </a:solidFill>
              </a:rPr>
              <a:t>Average methylation</a:t>
            </a:r>
            <a:r>
              <a:rPr lang="en-US" dirty="0"/>
              <a:t>: Non-weighted average methylation values within a genomic region </a:t>
            </a:r>
          </a:p>
          <a:p>
            <a:pPr algn="just"/>
            <a:r>
              <a:rPr lang="en-US" dirty="0"/>
              <a:t>2, </a:t>
            </a:r>
            <a:r>
              <a:rPr lang="en-US" dirty="0">
                <a:solidFill>
                  <a:srgbClr val="FF0000"/>
                </a:solidFill>
              </a:rPr>
              <a:t>Methylation entropy</a:t>
            </a:r>
            <a:r>
              <a:rPr lang="en-US" dirty="0"/>
              <a:t>: measure the complexity of the DNA methylation within a genomic region </a:t>
            </a:r>
          </a:p>
        </p:txBody>
      </p:sp>
      <p:sp>
        <p:nvSpPr>
          <p:cNvPr id="6" name="Rectangle 5"/>
          <p:cNvSpPr/>
          <p:nvPr/>
        </p:nvSpPr>
        <p:spPr>
          <a:xfrm>
            <a:off x="1939105" y="2678023"/>
            <a:ext cx="5508173" cy="400110"/>
          </a:xfrm>
          <a:prstGeom prst="rect">
            <a:avLst/>
          </a:prstGeom>
        </p:spPr>
        <p:txBody>
          <a:bodyPr wrap="square">
            <a:spAutoFit/>
          </a:bodyPr>
          <a:lstStyle/>
          <a:p>
            <a:pPr algn="just"/>
            <a:r>
              <a:rPr lang="en-US" sz="2000" dirty="0">
                <a:solidFill>
                  <a:srgbClr val="FF0000"/>
                </a:solidFill>
              </a:rPr>
              <a:t>None any metric: Methylation Level and complexity </a:t>
            </a:r>
          </a:p>
        </p:txBody>
      </p:sp>
      <p:sp>
        <p:nvSpPr>
          <p:cNvPr id="8" name="Rectangle 7"/>
          <p:cNvSpPr/>
          <p:nvPr/>
        </p:nvSpPr>
        <p:spPr>
          <a:xfrm>
            <a:off x="3092267" y="3886213"/>
            <a:ext cx="5508173" cy="400110"/>
          </a:xfrm>
          <a:prstGeom prst="rect">
            <a:avLst/>
          </a:prstGeom>
        </p:spPr>
        <p:txBody>
          <a:bodyPr wrap="square">
            <a:spAutoFit/>
          </a:bodyPr>
          <a:lstStyle/>
          <a:p>
            <a:pPr algn="just"/>
            <a:r>
              <a:rPr lang="en-US" sz="2000" dirty="0">
                <a:solidFill>
                  <a:srgbClr val="FF0000"/>
                </a:solidFill>
              </a:rPr>
              <a:t>Give different weight to the </a:t>
            </a:r>
            <a:r>
              <a:rPr lang="en-US" sz="2000" dirty="0" err="1">
                <a:solidFill>
                  <a:srgbClr val="FF0000"/>
                </a:solidFill>
              </a:rPr>
              <a:t>CpG</a:t>
            </a:r>
            <a:r>
              <a:rPr lang="en-US" sz="2000" dirty="0">
                <a:solidFill>
                  <a:srgbClr val="FF0000"/>
                </a:solidFill>
              </a:rPr>
              <a:t> in each haplotype  </a:t>
            </a:r>
          </a:p>
        </p:txBody>
      </p:sp>
    </p:spTree>
    <p:extLst>
      <p:ext uri="{BB962C8B-B14F-4D97-AF65-F5344CB8AC3E}">
        <p14:creationId xmlns:p14="http://schemas.microsoft.com/office/powerpoint/2010/main" val="146823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2"/>
          <a:srcRect t="7795" b="9157"/>
          <a:stretch/>
        </p:blipFill>
        <p:spPr>
          <a:xfrm>
            <a:off x="1606219" y="1099939"/>
            <a:ext cx="4875754" cy="2101302"/>
          </a:xfrm>
          <a:prstGeom prst="rect">
            <a:avLst/>
          </a:prstGeom>
        </p:spPr>
      </p:pic>
      <p:grpSp>
        <p:nvGrpSpPr>
          <p:cNvPr id="42" name="Group 41"/>
          <p:cNvGrpSpPr/>
          <p:nvPr/>
        </p:nvGrpSpPr>
        <p:grpSpPr>
          <a:xfrm>
            <a:off x="6735973" y="1099939"/>
            <a:ext cx="1046480" cy="2101302"/>
            <a:chOff x="4185920" y="241639"/>
            <a:chExt cx="1046480" cy="2101302"/>
          </a:xfrm>
        </p:grpSpPr>
        <p:pic>
          <p:nvPicPr>
            <p:cNvPr id="43" name="Picture 42"/>
            <p:cNvPicPr>
              <a:picLocks noChangeAspect="1"/>
            </p:cNvPicPr>
            <p:nvPr/>
          </p:nvPicPr>
          <p:blipFill rotWithShape="1">
            <a:blip r:embed="rId2"/>
            <a:srcRect l="27848" t="7795" r="50689" b="9157"/>
            <a:stretch/>
          </p:blipFill>
          <p:spPr>
            <a:xfrm>
              <a:off x="4185920" y="241639"/>
              <a:ext cx="1046480" cy="2101302"/>
            </a:xfrm>
            <a:prstGeom prst="rect">
              <a:avLst/>
            </a:prstGeom>
          </p:spPr>
        </p:pic>
        <p:pic>
          <p:nvPicPr>
            <p:cNvPr id="44" name="Picture 43"/>
            <p:cNvPicPr>
              <a:picLocks noChangeAspect="1"/>
            </p:cNvPicPr>
            <p:nvPr/>
          </p:nvPicPr>
          <p:blipFill rotWithShape="1">
            <a:blip r:embed="rId2"/>
            <a:srcRect l="55254" t="8520" r="36827" b="51111"/>
            <a:stretch/>
          </p:blipFill>
          <p:spPr>
            <a:xfrm>
              <a:off x="4277360" y="1280160"/>
              <a:ext cx="380190" cy="1005840"/>
            </a:xfrm>
            <a:prstGeom prst="rect">
              <a:avLst/>
            </a:prstGeom>
          </p:spPr>
        </p:pic>
        <p:pic>
          <p:nvPicPr>
            <p:cNvPr id="45" name="Picture 44"/>
            <p:cNvPicPr>
              <a:picLocks noChangeAspect="1"/>
            </p:cNvPicPr>
            <p:nvPr/>
          </p:nvPicPr>
          <p:blipFill rotWithShape="1">
            <a:blip r:embed="rId2"/>
            <a:srcRect l="55254" t="8520" r="36827" b="51111"/>
            <a:stretch/>
          </p:blipFill>
          <p:spPr>
            <a:xfrm>
              <a:off x="4667710" y="270894"/>
              <a:ext cx="380190" cy="1005840"/>
            </a:xfrm>
            <a:prstGeom prst="rect">
              <a:avLst/>
            </a:prstGeom>
          </p:spPr>
        </p:pic>
      </p:grpSp>
      <p:sp>
        <p:nvSpPr>
          <p:cNvPr id="46" name="Rectangle 45"/>
          <p:cNvSpPr/>
          <p:nvPr/>
        </p:nvSpPr>
        <p:spPr>
          <a:xfrm>
            <a:off x="1811276" y="3519720"/>
            <a:ext cx="7520973" cy="584775"/>
          </a:xfrm>
          <a:prstGeom prst="rect">
            <a:avLst/>
          </a:prstGeom>
        </p:spPr>
        <p:txBody>
          <a:bodyPr wrap="square">
            <a:spAutoFit/>
          </a:bodyPr>
          <a:lstStyle/>
          <a:p>
            <a:r>
              <a:rPr lang="en-US" b="1" dirty="0"/>
              <a:t>0%                    100%              50%                   </a:t>
            </a:r>
            <a:r>
              <a:rPr lang="en-US" altLang="zh-CN" b="1" dirty="0"/>
              <a:t>50</a:t>
            </a:r>
            <a:r>
              <a:rPr lang="en-US" b="1" dirty="0"/>
              <a:t>%                 50%</a:t>
            </a:r>
          </a:p>
          <a:p>
            <a:endParaRPr lang="en-US" sz="1400" dirty="0"/>
          </a:p>
        </p:txBody>
      </p:sp>
      <p:sp>
        <p:nvSpPr>
          <p:cNvPr id="48" name="TextBox 47"/>
          <p:cNvSpPr txBox="1"/>
          <p:nvPr/>
        </p:nvSpPr>
        <p:spPr>
          <a:xfrm>
            <a:off x="1811276" y="3206348"/>
            <a:ext cx="7175134" cy="369332"/>
          </a:xfrm>
          <a:prstGeom prst="rect">
            <a:avLst/>
          </a:prstGeom>
          <a:noFill/>
        </p:spPr>
        <p:txBody>
          <a:bodyPr wrap="square" rtlCol="0">
            <a:spAutoFit/>
          </a:bodyPr>
          <a:lstStyle/>
          <a:p>
            <a:r>
              <a:rPr lang="en-US" dirty="0"/>
              <a:t>R</a:t>
            </a:r>
            <a:r>
              <a:rPr lang="en-US" baseline="30000" dirty="0"/>
              <a:t>2</a:t>
            </a:r>
            <a:r>
              <a:rPr lang="en-US" dirty="0"/>
              <a:t>=1                  R</a:t>
            </a:r>
            <a:r>
              <a:rPr lang="en-US" baseline="30000" dirty="0"/>
              <a:t>2</a:t>
            </a:r>
            <a:r>
              <a:rPr lang="en-US" dirty="0"/>
              <a:t>=1                R</a:t>
            </a:r>
            <a:r>
              <a:rPr lang="en-US" baseline="30000" dirty="0"/>
              <a:t>2</a:t>
            </a:r>
            <a:r>
              <a:rPr lang="en-US" dirty="0"/>
              <a:t>=1                R</a:t>
            </a:r>
            <a:r>
              <a:rPr lang="en-US" baseline="30000" dirty="0"/>
              <a:t>2</a:t>
            </a:r>
            <a:r>
              <a:rPr lang="en-US" dirty="0"/>
              <a:t>=0                R</a:t>
            </a:r>
            <a:r>
              <a:rPr lang="en-US" baseline="30000" dirty="0"/>
              <a:t>2</a:t>
            </a:r>
            <a:r>
              <a:rPr lang="en-US" dirty="0"/>
              <a:t>=-1                                                           </a:t>
            </a:r>
            <a:endParaRPr lang="en-US" baseline="30000" dirty="0"/>
          </a:p>
        </p:txBody>
      </p:sp>
      <p:sp>
        <p:nvSpPr>
          <p:cNvPr id="52" name="Rectangle 51"/>
          <p:cNvSpPr/>
          <p:nvPr/>
        </p:nvSpPr>
        <p:spPr>
          <a:xfrm>
            <a:off x="1838972" y="3876289"/>
            <a:ext cx="7595954" cy="1323439"/>
          </a:xfrm>
          <a:prstGeom prst="rect">
            <a:avLst/>
          </a:prstGeom>
        </p:spPr>
        <p:txBody>
          <a:bodyPr wrap="square">
            <a:spAutoFit/>
          </a:bodyPr>
          <a:lstStyle/>
          <a:p>
            <a:r>
              <a:rPr lang="en-US" sz="2000" dirty="0"/>
              <a:t>0                       0                 0.25                    1                 0.25 </a:t>
            </a:r>
          </a:p>
          <a:p>
            <a:r>
              <a:rPr lang="en-US" sz="2000" dirty="0"/>
              <a:t>1                       1                   2                      16                   2                         </a:t>
            </a:r>
          </a:p>
          <a:p>
            <a:r>
              <a:rPr lang="en-US" altLang="zh-CN" sz="2000" b="1" dirty="0">
                <a:solidFill>
                  <a:srgbClr val="FF0000"/>
                </a:solidFill>
              </a:rPr>
              <a:t>0</a:t>
            </a:r>
            <a:r>
              <a:rPr lang="en-US" sz="2000" b="1" dirty="0">
                <a:solidFill>
                  <a:srgbClr val="FF0000"/>
                </a:solidFill>
              </a:rPr>
              <a:t>                       1                  </a:t>
            </a:r>
            <a:r>
              <a:rPr lang="en-US" altLang="zh-CN" sz="2000" b="1" dirty="0">
                <a:solidFill>
                  <a:srgbClr val="FF0000"/>
                </a:solidFill>
              </a:rPr>
              <a:t>0.5</a:t>
            </a:r>
            <a:r>
              <a:rPr lang="en-US" sz="2000" b="1" dirty="0">
                <a:solidFill>
                  <a:srgbClr val="FF0000"/>
                </a:solidFill>
              </a:rPr>
              <a:t>                </a:t>
            </a:r>
            <a:r>
              <a:rPr lang="en-US" altLang="zh-CN" sz="2000" b="1" dirty="0">
                <a:solidFill>
                  <a:srgbClr val="FF0000"/>
                </a:solidFill>
              </a:rPr>
              <a:t>0.1625            0.12                 </a:t>
            </a:r>
            <a:endParaRPr lang="en-US" sz="2000" b="1" dirty="0">
              <a:solidFill>
                <a:srgbClr val="FF0000"/>
              </a:solidFill>
            </a:endParaRPr>
          </a:p>
          <a:p>
            <a:r>
              <a:rPr lang="en-US" sz="2000" dirty="0"/>
              <a:t>           </a:t>
            </a:r>
          </a:p>
        </p:txBody>
      </p:sp>
      <p:sp>
        <p:nvSpPr>
          <p:cNvPr id="53" name="TextBox 52"/>
          <p:cNvSpPr txBox="1"/>
          <p:nvPr/>
        </p:nvSpPr>
        <p:spPr>
          <a:xfrm>
            <a:off x="-312192" y="3871903"/>
            <a:ext cx="2227148" cy="338554"/>
          </a:xfrm>
          <a:prstGeom prst="rect">
            <a:avLst/>
          </a:prstGeom>
          <a:noFill/>
        </p:spPr>
        <p:txBody>
          <a:bodyPr wrap="none" rtlCol="0">
            <a:spAutoFit/>
          </a:bodyPr>
          <a:lstStyle/>
          <a:p>
            <a:r>
              <a:rPr lang="en-US" sz="1600" b="1" dirty="0"/>
              <a:t>      Methylation entropy</a:t>
            </a:r>
          </a:p>
        </p:txBody>
      </p:sp>
      <p:sp>
        <p:nvSpPr>
          <p:cNvPr id="54" name="TextBox 53"/>
          <p:cNvSpPr txBox="1"/>
          <p:nvPr/>
        </p:nvSpPr>
        <p:spPr>
          <a:xfrm>
            <a:off x="78794" y="3530651"/>
            <a:ext cx="1676677" cy="338554"/>
          </a:xfrm>
          <a:prstGeom prst="rect">
            <a:avLst/>
          </a:prstGeom>
          <a:noFill/>
        </p:spPr>
        <p:txBody>
          <a:bodyPr wrap="none" rtlCol="0">
            <a:spAutoFit/>
          </a:bodyPr>
          <a:lstStyle/>
          <a:p>
            <a:r>
              <a:rPr lang="en-US" sz="1600" b="1" dirty="0"/>
              <a:t>Methylation level</a:t>
            </a:r>
          </a:p>
        </p:txBody>
      </p:sp>
      <mc:AlternateContent xmlns:mc="http://schemas.openxmlformats.org/markup-compatibility/2006" xmlns:a14="http://schemas.microsoft.com/office/drawing/2010/main">
        <mc:Choice Requires="a14">
          <p:sp>
            <p:nvSpPr>
              <p:cNvPr id="55" name="TextBox 54"/>
              <p:cNvSpPr txBox="1"/>
              <p:nvPr/>
            </p:nvSpPr>
            <p:spPr>
              <a:xfrm>
                <a:off x="197435" y="4502399"/>
                <a:ext cx="1207895" cy="338554"/>
              </a:xfrm>
              <a:prstGeom prst="rect">
                <a:avLst/>
              </a:prstGeom>
              <a:noFill/>
            </p:spPr>
            <p:txBody>
              <a:bodyPr wrap="none" rtlCol="0">
                <a:spAutoFit/>
              </a:bodyPr>
              <a:lstStyle/>
              <a:p>
                <a:r>
                  <a:rPr lang="en-US" sz="1600" b="1" dirty="0"/>
                  <a:t>MHL(</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𝒘</m:t>
                        </m:r>
                      </m:e>
                      <m:sub>
                        <m:r>
                          <a:rPr lang="en-US" sz="1600" b="1" i="1">
                            <a:latin typeface="Cambria Math" panose="02040503050406030204" pitchFamily="18" charset="0"/>
                          </a:rPr>
                          <m:t>𝒊</m:t>
                        </m:r>
                      </m:sub>
                    </m:sSub>
                  </m:oMath>
                </a14:m>
                <a:r>
                  <a:rPr lang="en-US" sz="1600" b="1" dirty="0"/>
                  <a:t> =</a:t>
                </a:r>
                <a14:m>
                  <m:oMath xmlns:m="http://schemas.openxmlformats.org/officeDocument/2006/math">
                    <m:r>
                      <a:rPr lang="en-US" sz="1600" b="1" i="1">
                        <a:latin typeface="Cambria Math" panose="02040503050406030204" pitchFamily="18" charset="0"/>
                      </a:rPr>
                      <m:t>𝒊</m:t>
                    </m:r>
                  </m:oMath>
                </a14:m>
                <a:r>
                  <a:rPr lang="en-US" sz="1600" b="1" dirty="0"/>
                  <a:t> )</a:t>
                </a:r>
              </a:p>
            </p:txBody>
          </p:sp>
        </mc:Choice>
        <mc:Fallback xmlns="">
          <p:sp>
            <p:nvSpPr>
              <p:cNvPr id="55" name="TextBox 54"/>
              <p:cNvSpPr txBox="1">
                <a:spLocks noRot="1" noChangeAspect="1" noMove="1" noResize="1" noEditPoints="1" noAdjustHandles="1" noChangeArrowheads="1" noChangeShapeType="1" noTextEdit="1"/>
              </p:cNvSpPr>
              <p:nvPr/>
            </p:nvSpPr>
            <p:spPr>
              <a:xfrm>
                <a:off x="197435" y="4502399"/>
                <a:ext cx="1207895" cy="338554"/>
              </a:xfrm>
              <a:prstGeom prst="rect">
                <a:avLst/>
              </a:prstGeom>
              <a:blipFill rotWithShape="0">
                <a:blip r:embed="rId3"/>
                <a:stretch>
                  <a:fillRect l="-2513" t="-5455" r="-2010" b="-23636"/>
                </a:stretch>
              </a:blipFill>
            </p:spPr>
            <p:txBody>
              <a:bodyPr/>
              <a:lstStyle/>
              <a:p>
                <a:r>
                  <a:rPr lang="en-US">
                    <a:noFill/>
                  </a:rPr>
                  <a:t> </a:t>
                </a:r>
              </a:p>
            </p:txBody>
          </p:sp>
        </mc:Fallback>
      </mc:AlternateContent>
      <p:sp>
        <p:nvSpPr>
          <p:cNvPr id="56" name="TextBox 55"/>
          <p:cNvSpPr txBox="1"/>
          <p:nvPr/>
        </p:nvSpPr>
        <p:spPr>
          <a:xfrm>
            <a:off x="226545" y="4187151"/>
            <a:ext cx="1149674" cy="338554"/>
          </a:xfrm>
          <a:prstGeom prst="rect">
            <a:avLst/>
          </a:prstGeom>
          <a:noFill/>
        </p:spPr>
        <p:txBody>
          <a:bodyPr wrap="none" rtlCol="0">
            <a:spAutoFit/>
          </a:bodyPr>
          <a:lstStyle/>
          <a:p>
            <a:r>
              <a:rPr lang="en-US" sz="1600" b="1" dirty="0"/>
              <a:t>Haplotypes</a:t>
            </a:r>
          </a:p>
        </p:txBody>
      </p:sp>
      <p:sp>
        <p:nvSpPr>
          <p:cNvPr id="57" name="TextBox 56"/>
          <p:cNvSpPr txBox="1"/>
          <p:nvPr/>
        </p:nvSpPr>
        <p:spPr>
          <a:xfrm>
            <a:off x="226545" y="180971"/>
            <a:ext cx="8458341" cy="523220"/>
          </a:xfrm>
          <a:prstGeom prst="rect">
            <a:avLst/>
          </a:prstGeom>
          <a:noFill/>
        </p:spPr>
        <p:txBody>
          <a:bodyPr wrap="none" rtlCol="0">
            <a:spAutoFit/>
          </a:bodyPr>
          <a:lstStyle/>
          <a:p>
            <a:r>
              <a:rPr lang="en-US" altLang="zh-CN" sz="2800" dirty="0">
                <a:solidFill>
                  <a:srgbClr val="000000"/>
                </a:solidFill>
                <a:latin typeface="Cambria" panose="02040503050406030204" pitchFamily="18" charset="0"/>
              </a:rPr>
              <a:t>MHL : New proposed q</a:t>
            </a:r>
            <a:r>
              <a:rPr lang="en-US" sz="2800" dirty="0">
                <a:solidFill>
                  <a:srgbClr val="000000"/>
                </a:solidFill>
                <a:latin typeface="Cambria" panose="02040503050406030204" pitchFamily="18" charset="0"/>
              </a:rPr>
              <a:t>uantitation of DNA methylation</a:t>
            </a:r>
          </a:p>
        </p:txBody>
      </p:sp>
      <p:sp>
        <p:nvSpPr>
          <p:cNvPr id="59" name="TextBox 58"/>
          <p:cNvSpPr txBox="1"/>
          <p:nvPr/>
        </p:nvSpPr>
        <p:spPr>
          <a:xfrm>
            <a:off x="917132" y="6187341"/>
            <a:ext cx="6862713" cy="461665"/>
          </a:xfrm>
          <a:prstGeom prst="rect">
            <a:avLst/>
          </a:prstGeom>
          <a:noFill/>
        </p:spPr>
        <p:txBody>
          <a:bodyPr wrap="none" rtlCol="0">
            <a:spAutoFit/>
          </a:bodyPr>
          <a:lstStyle/>
          <a:p>
            <a:r>
              <a:rPr lang="en-US" sz="2400" b="1" dirty="0">
                <a:solidFill>
                  <a:srgbClr val="FF0000"/>
                </a:solidFill>
              </a:rPr>
              <a:t>Long continuous methylated DNA</a:t>
            </a:r>
            <a:r>
              <a:rPr lang="zh-CN" altLang="en-US" sz="2400" b="1" dirty="0">
                <a:solidFill>
                  <a:srgbClr val="FF0000"/>
                </a:solidFill>
              </a:rPr>
              <a:t> </a:t>
            </a:r>
            <a:r>
              <a:rPr lang="en-US" altLang="zh-CN" sz="2400" b="1" dirty="0">
                <a:solidFill>
                  <a:srgbClr val="FF0000"/>
                </a:solidFill>
              </a:rPr>
              <a:t>fragment (LCMDF)</a:t>
            </a:r>
          </a:p>
        </p:txBody>
      </p:sp>
      <p:sp>
        <p:nvSpPr>
          <p:cNvPr id="2" name="Down Arrow 1"/>
          <p:cNvSpPr/>
          <p:nvPr/>
        </p:nvSpPr>
        <p:spPr>
          <a:xfrm>
            <a:off x="3246046" y="5199728"/>
            <a:ext cx="1596100" cy="22374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1382" y="5472565"/>
            <a:ext cx="7555210" cy="461665"/>
          </a:xfrm>
          <a:prstGeom prst="rect">
            <a:avLst/>
          </a:prstGeom>
          <a:noFill/>
        </p:spPr>
        <p:txBody>
          <a:bodyPr wrap="none" rtlCol="0">
            <a:spAutoFit/>
          </a:bodyPr>
          <a:lstStyle/>
          <a:p>
            <a:r>
              <a:rPr lang="en-US" altLang="zh-CN" sz="2400" dirty="0">
                <a:solidFill>
                  <a:srgbClr val="000000"/>
                </a:solidFill>
                <a:latin typeface="Cambria" panose="02040503050406030204" pitchFamily="18" charset="0"/>
              </a:rPr>
              <a:t>Theoretically, MHL can detect each situation accurately </a:t>
            </a:r>
            <a:endParaRPr lang="en-US" sz="24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57482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514" y="245978"/>
            <a:ext cx="8770221" cy="461665"/>
          </a:xfrm>
          <a:prstGeom prst="rect">
            <a:avLst/>
          </a:prstGeom>
          <a:noFill/>
        </p:spPr>
        <p:txBody>
          <a:bodyPr wrap="none" rtlCol="0">
            <a:spAutoFit/>
          </a:bodyPr>
          <a:lstStyle/>
          <a:p>
            <a:r>
              <a:rPr lang="en-US" sz="2400" dirty="0"/>
              <a:t>Methylation haplotype load distinguish the layer of the development</a:t>
            </a:r>
          </a:p>
        </p:txBody>
      </p:sp>
      <p:grpSp>
        <p:nvGrpSpPr>
          <p:cNvPr id="19" name="Group 18"/>
          <p:cNvGrpSpPr/>
          <p:nvPr/>
        </p:nvGrpSpPr>
        <p:grpSpPr>
          <a:xfrm>
            <a:off x="508751" y="1056281"/>
            <a:ext cx="4588981" cy="4934110"/>
            <a:chOff x="0" y="748903"/>
            <a:chExt cx="5693262" cy="563325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790"/>
            <a:stretch/>
          </p:blipFill>
          <p:spPr>
            <a:xfrm>
              <a:off x="0" y="748903"/>
              <a:ext cx="5693262" cy="5633256"/>
            </a:xfrm>
            <a:prstGeom prst="rect">
              <a:avLst/>
            </a:prstGeom>
          </p:spPr>
        </p:pic>
        <p:cxnSp>
          <p:nvCxnSpPr>
            <p:cNvPr id="10" name="Straight Connector 9"/>
            <p:cNvCxnSpPr/>
            <p:nvPr/>
          </p:nvCxnSpPr>
          <p:spPr>
            <a:xfrm>
              <a:off x="1261533" y="6366933"/>
              <a:ext cx="1439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1267" y="6366933"/>
              <a:ext cx="218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05467" y="6366933"/>
              <a:ext cx="19558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082467" y="2418086"/>
            <a:ext cx="4046268" cy="3693319"/>
          </a:xfrm>
          <a:prstGeom prst="rect">
            <a:avLst/>
          </a:prstGeom>
        </p:spPr>
        <p:txBody>
          <a:bodyPr wrap="square">
            <a:spAutoFit/>
          </a:bodyPr>
          <a:lstStyle/>
          <a:p>
            <a:pPr algn="just"/>
            <a:r>
              <a:rPr lang="en-US" altLang="zh-CN" dirty="0"/>
              <a:t>The development layers would be separated by layer specific methylation haplotype regions. </a:t>
            </a:r>
          </a:p>
          <a:p>
            <a:pPr algn="just"/>
            <a:endParaRPr lang="en-US" altLang="zh-CN" dirty="0"/>
          </a:p>
          <a:p>
            <a:pPr algn="just"/>
            <a:r>
              <a:rPr lang="en-US" altLang="zh-CN" dirty="0"/>
              <a:t>Especially, ectoderm have completely different MHL regions compared with endoderm</a:t>
            </a:r>
          </a:p>
          <a:p>
            <a:pPr algn="just"/>
            <a:endParaRPr lang="en-US" dirty="0"/>
          </a:p>
          <a:p>
            <a:pPr algn="just"/>
            <a:r>
              <a:rPr lang="en-US" dirty="0"/>
              <a:t>Several tissues were mixed in different groups. And we think it is called heterogeneity of the organs which usually have mixture of different kinds of cells</a:t>
            </a:r>
          </a:p>
        </p:txBody>
      </p:sp>
      <p:sp>
        <p:nvSpPr>
          <p:cNvPr id="2" name="Rectangle 1"/>
          <p:cNvSpPr/>
          <p:nvPr/>
        </p:nvSpPr>
        <p:spPr>
          <a:xfrm rot="18858653">
            <a:off x="1141698" y="6153701"/>
            <a:ext cx="747320" cy="253916"/>
          </a:xfrm>
          <a:prstGeom prst="rect">
            <a:avLst/>
          </a:prstGeom>
        </p:spPr>
        <p:txBody>
          <a:bodyPr wrap="none">
            <a:spAutoFit/>
          </a:bodyPr>
          <a:lstStyle/>
          <a:p>
            <a:r>
              <a:rPr lang="en-US" altLang="zh-CN" sz="1050" dirty="0"/>
              <a:t>ectoderm </a:t>
            </a:r>
            <a:endParaRPr lang="en-US" sz="1050" dirty="0"/>
          </a:p>
        </p:txBody>
      </p:sp>
      <p:sp>
        <p:nvSpPr>
          <p:cNvPr id="11" name="Rectangle 10"/>
          <p:cNvSpPr/>
          <p:nvPr/>
        </p:nvSpPr>
        <p:spPr>
          <a:xfrm rot="18858653">
            <a:off x="2304394" y="6153701"/>
            <a:ext cx="782587" cy="253916"/>
          </a:xfrm>
          <a:prstGeom prst="rect">
            <a:avLst/>
          </a:prstGeom>
        </p:spPr>
        <p:txBody>
          <a:bodyPr wrap="none">
            <a:spAutoFit/>
          </a:bodyPr>
          <a:lstStyle/>
          <a:p>
            <a:r>
              <a:rPr lang="en-US" altLang="zh-CN" sz="1050" dirty="0"/>
              <a:t>Mesoderm</a:t>
            </a:r>
            <a:endParaRPr lang="en-US" sz="1050" dirty="0"/>
          </a:p>
        </p:txBody>
      </p:sp>
      <p:sp>
        <p:nvSpPr>
          <p:cNvPr id="13" name="Rectangle 12"/>
          <p:cNvSpPr/>
          <p:nvPr/>
        </p:nvSpPr>
        <p:spPr>
          <a:xfrm rot="18858653">
            <a:off x="4366759" y="6163699"/>
            <a:ext cx="753732" cy="253916"/>
          </a:xfrm>
          <a:prstGeom prst="rect">
            <a:avLst/>
          </a:prstGeom>
        </p:spPr>
        <p:txBody>
          <a:bodyPr wrap="none">
            <a:spAutoFit/>
          </a:bodyPr>
          <a:lstStyle/>
          <a:p>
            <a:r>
              <a:rPr lang="en-US" altLang="zh-CN" sz="1050" dirty="0"/>
              <a:t>Endoderm</a:t>
            </a:r>
            <a:endParaRPr lang="en-US" sz="1050" dirty="0"/>
          </a:p>
        </p:txBody>
      </p:sp>
      <p:sp>
        <p:nvSpPr>
          <p:cNvPr id="3" name="Rectangle 2"/>
          <p:cNvSpPr/>
          <p:nvPr/>
        </p:nvSpPr>
        <p:spPr>
          <a:xfrm>
            <a:off x="438772" y="3782387"/>
            <a:ext cx="1038486" cy="2129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7941" y="3492500"/>
            <a:ext cx="1038486" cy="239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7941" y="2173856"/>
            <a:ext cx="1038486" cy="12598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562" y="2594297"/>
            <a:ext cx="415498" cy="3046988"/>
          </a:xfrm>
          <a:prstGeom prst="rect">
            <a:avLst/>
          </a:prstGeom>
          <a:noFill/>
        </p:spPr>
        <p:txBody>
          <a:bodyPr wrap="none" rtlCol="0">
            <a:spAutoFit/>
          </a:bodyPr>
          <a:lstStyle/>
          <a:p>
            <a:r>
              <a:rPr lang="en-US" altLang="zh-CN" sz="2400" dirty="0"/>
              <a:t>I</a:t>
            </a:r>
          </a:p>
          <a:p>
            <a:endParaRPr lang="en-US" sz="2400" dirty="0"/>
          </a:p>
          <a:p>
            <a:r>
              <a:rPr lang="en-US" altLang="zh-CN" sz="2400" dirty="0"/>
              <a:t>II</a:t>
            </a:r>
          </a:p>
          <a:p>
            <a:endParaRPr lang="en-US" sz="2400" dirty="0"/>
          </a:p>
          <a:p>
            <a:endParaRPr lang="en-US" sz="2400" dirty="0"/>
          </a:p>
          <a:p>
            <a:endParaRPr lang="en-US" sz="2400" dirty="0"/>
          </a:p>
          <a:p>
            <a:r>
              <a:rPr lang="en-US" altLang="zh-CN" sz="2400" dirty="0"/>
              <a:t>III</a:t>
            </a:r>
            <a:endParaRPr lang="en-US" sz="2400" dirty="0"/>
          </a:p>
          <a:p>
            <a:endParaRPr lang="en-US" sz="2400" dirty="0"/>
          </a:p>
        </p:txBody>
      </p:sp>
    </p:spTree>
    <p:extLst>
      <p:ext uri="{BB962C8B-B14F-4D97-AF65-F5344CB8AC3E}">
        <p14:creationId xmlns:p14="http://schemas.microsoft.com/office/powerpoint/2010/main" val="3576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651"/>
            <a:ext cx="3996111" cy="555459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60667336"/>
              </p:ext>
            </p:extLst>
          </p:nvPr>
        </p:nvGraphicFramePr>
        <p:xfrm>
          <a:off x="2761024" y="2037656"/>
          <a:ext cx="745166" cy="373918"/>
        </p:xfrm>
        <a:graphic>
          <a:graphicData uri="http://schemas.openxmlformats.org/drawingml/2006/table">
            <a:tbl>
              <a:tblPr/>
              <a:tblGrid>
                <a:gridCol w="745166">
                  <a:extLst>
                    <a:ext uri="{9D8B030D-6E8A-4147-A177-3AD203B41FA5}">
                      <a16:colId xmlns:a16="http://schemas.microsoft.com/office/drawing/2014/main" val="20000"/>
                    </a:ext>
                  </a:extLst>
                </a:gridCol>
              </a:tblGrid>
              <a:tr h="95519">
                <a:tc>
                  <a:txBody>
                    <a:bodyPr/>
                    <a:lstStyle/>
                    <a:p>
                      <a:pPr algn="l" fontAlgn="b"/>
                      <a:r>
                        <a:rPr lang="en-US" sz="1200" b="0" i="0" u="none" strike="noStrike" dirty="0">
                          <a:solidFill>
                            <a:srgbClr val="000000"/>
                          </a:solidFill>
                          <a:effectLst/>
                          <a:latin typeface="Calibri" panose="020F0502020204030204" pitchFamily="34" charset="0"/>
                        </a:rPr>
                        <a:t>ESRRA</a:t>
                      </a:r>
                    </a:p>
                  </a:txBody>
                  <a:tcPr marL="4079" marR="4079" marT="4079" marB="0" anchor="b">
                    <a:lnL>
                      <a:noFill/>
                    </a:lnL>
                    <a:lnR>
                      <a:noFill/>
                    </a:lnR>
                    <a:lnT>
                      <a:noFill/>
                    </a:lnT>
                    <a:lnB>
                      <a:noFill/>
                    </a:lnB>
                  </a:tcPr>
                </a:tc>
                <a:extLst>
                  <a:ext uri="{0D108BD9-81ED-4DB2-BD59-A6C34878D82A}">
                    <a16:rowId xmlns:a16="http://schemas.microsoft.com/office/drawing/2014/main" val="10000"/>
                  </a:ext>
                </a:extLst>
              </a:tr>
              <a:tr h="95519">
                <a:tc>
                  <a:txBody>
                    <a:bodyPr/>
                    <a:lstStyle/>
                    <a:p>
                      <a:pPr algn="l" fontAlgn="b"/>
                      <a:r>
                        <a:rPr lang="en-US" sz="1200" b="0" i="0" u="none" strike="noStrike" dirty="0">
                          <a:solidFill>
                            <a:srgbClr val="000000"/>
                          </a:solidFill>
                          <a:effectLst/>
                          <a:latin typeface="Calibri" panose="020F0502020204030204" pitchFamily="34" charset="0"/>
                        </a:rPr>
                        <a:t>NANOG</a:t>
                      </a:r>
                    </a:p>
                  </a:txBody>
                  <a:tcPr marL="4079" marR="4079" marT="4079"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8" name="Rectangle 7"/>
          <p:cNvSpPr/>
          <p:nvPr/>
        </p:nvSpPr>
        <p:spPr>
          <a:xfrm>
            <a:off x="3602872" y="943216"/>
            <a:ext cx="5451599" cy="523220"/>
          </a:xfrm>
          <a:prstGeom prst="rect">
            <a:avLst/>
          </a:prstGeom>
        </p:spPr>
        <p:txBody>
          <a:bodyPr wrap="square">
            <a:spAutoFit/>
          </a:bodyPr>
          <a:lstStyle/>
          <a:p>
            <a:r>
              <a:rPr lang="en-US" sz="1400" dirty="0">
                <a:solidFill>
                  <a:srgbClr val="252525"/>
                </a:solidFill>
                <a:latin typeface="Arial" panose="020B0604020202020204" pitchFamily="34" charset="0"/>
              </a:rPr>
              <a:t>In the absence of </a:t>
            </a:r>
            <a:r>
              <a:rPr lang="en-US" sz="1400" dirty="0" err="1">
                <a:solidFill>
                  <a:srgbClr val="252525"/>
                </a:solidFill>
                <a:latin typeface="Arial" panose="020B0604020202020204" pitchFamily="34" charset="0"/>
              </a:rPr>
              <a:t>Nanog</a:t>
            </a:r>
            <a:r>
              <a:rPr lang="en-US" sz="1400" dirty="0">
                <a:solidFill>
                  <a:srgbClr val="252525"/>
                </a:solidFill>
                <a:latin typeface="Arial" panose="020B0604020202020204" pitchFamily="34" charset="0"/>
              </a:rPr>
              <a:t>, mouse embryonic stem cells differentiate into visceral/parietal endoderm.</a:t>
            </a:r>
            <a:r>
              <a:rPr lang="en-US" sz="1400" baseline="30000" dirty="0">
                <a:solidFill>
                  <a:srgbClr val="0B0080"/>
                </a:solidFill>
                <a:latin typeface="Arial" panose="020B0604020202020204" pitchFamily="34" charset="0"/>
                <a:hlinkClick r:id="rId3"/>
              </a:rPr>
              <a:t>[1]</a:t>
            </a:r>
            <a:r>
              <a:rPr lang="en-US" sz="1400" baseline="30000" dirty="0">
                <a:solidFill>
                  <a:srgbClr val="0B0080"/>
                </a:solidFill>
                <a:latin typeface="Arial" panose="020B0604020202020204" pitchFamily="34" charset="0"/>
                <a:hlinkClick r:id="rId4"/>
              </a:rPr>
              <a:t>[2]</a:t>
            </a:r>
            <a:r>
              <a:rPr lang="en-US" sz="1400" dirty="0">
                <a:solidFill>
                  <a:srgbClr val="252525"/>
                </a:solidFill>
                <a:latin typeface="Arial" panose="020B0604020202020204" pitchFamily="34" charset="0"/>
              </a:rPr>
              <a:t> </a:t>
            </a:r>
          </a:p>
        </p:txBody>
      </p:sp>
      <p:grpSp>
        <p:nvGrpSpPr>
          <p:cNvPr id="15" name="Group 14"/>
          <p:cNvGrpSpPr/>
          <p:nvPr/>
        </p:nvGrpSpPr>
        <p:grpSpPr>
          <a:xfrm>
            <a:off x="3560592" y="1790989"/>
            <a:ext cx="5721721" cy="2937819"/>
            <a:chOff x="5651780" y="1817756"/>
            <a:chExt cx="5810250" cy="2746064"/>
          </a:xfrm>
        </p:grpSpPr>
        <p:pic>
          <p:nvPicPr>
            <p:cNvPr id="10" name="Picture 9"/>
            <p:cNvPicPr>
              <a:picLocks noChangeAspect="1"/>
            </p:cNvPicPr>
            <p:nvPr/>
          </p:nvPicPr>
          <p:blipFill rotWithShape="1">
            <a:blip r:embed="rId5"/>
            <a:srcRect l="16703"/>
            <a:stretch/>
          </p:blipFill>
          <p:spPr>
            <a:xfrm>
              <a:off x="5651780" y="1817756"/>
              <a:ext cx="5810250" cy="2746064"/>
            </a:xfrm>
            <a:prstGeom prst="rect">
              <a:avLst/>
            </a:prstGeom>
          </p:spPr>
        </p:pic>
        <p:cxnSp>
          <p:nvCxnSpPr>
            <p:cNvPr id="12" name="Straight Connector 11"/>
            <p:cNvCxnSpPr/>
            <p:nvPr/>
          </p:nvCxnSpPr>
          <p:spPr>
            <a:xfrm flipV="1">
              <a:off x="8867775" y="2162175"/>
              <a:ext cx="0" cy="15621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67398" y="4089091"/>
              <a:ext cx="2011278" cy="292449"/>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grpSp>
        <p:nvGrpSpPr>
          <p:cNvPr id="19" name="Group 18"/>
          <p:cNvGrpSpPr/>
          <p:nvPr/>
        </p:nvGrpSpPr>
        <p:grpSpPr>
          <a:xfrm>
            <a:off x="3506190" y="4806028"/>
            <a:ext cx="5664001" cy="2051972"/>
            <a:chOff x="5753099" y="3445041"/>
            <a:chExt cx="5469830" cy="2448991"/>
          </a:xfrm>
        </p:grpSpPr>
        <p:pic>
          <p:nvPicPr>
            <p:cNvPr id="17" name="Picture 16"/>
            <p:cNvPicPr>
              <a:picLocks noChangeAspect="1"/>
            </p:cNvPicPr>
            <p:nvPr/>
          </p:nvPicPr>
          <p:blipFill rotWithShape="1">
            <a:blip r:embed="rId6"/>
            <a:srcRect l="12071"/>
            <a:stretch/>
          </p:blipFill>
          <p:spPr>
            <a:xfrm>
              <a:off x="5753099" y="3445041"/>
              <a:ext cx="5469830" cy="2448991"/>
            </a:xfrm>
            <a:prstGeom prst="rect">
              <a:avLst/>
            </a:prstGeom>
          </p:spPr>
        </p:pic>
        <p:sp>
          <p:nvSpPr>
            <p:cNvPr id="18" name="TextBox 17"/>
            <p:cNvSpPr txBox="1"/>
            <p:nvPr/>
          </p:nvSpPr>
          <p:spPr>
            <a:xfrm>
              <a:off x="7749948" y="5499691"/>
              <a:ext cx="1808312" cy="355343"/>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sp>
        <p:nvSpPr>
          <p:cNvPr id="20" name="TextBox 19"/>
          <p:cNvSpPr txBox="1"/>
          <p:nvPr/>
        </p:nvSpPr>
        <p:spPr>
          <a:xfrm>
            <a:off x="3804615" y="1545442"/>
            <a:ext cx="5477698" cy="523220"/>
          </a:xfrm>
          <a:prstGeom prst="rect">
            <a:avLst/>
          </a:prstGeom>
          <a:noFill/>
        </p:spPr>
        <p:txBody>
          <a:bodyPr wrap="square" rtlCol="0">
            <a:spAutoFit/>
          </a:bodyPr>
          <a:lstStyle/>
          <a:p>
            <a:r>
              <a:rPr lang="en-US" sz="1400" dirty="0">
                <a:solidFill>
                  <a:srgbClr val="FF0000"/>
                </a:solidFill>
              </a:rPr>
              <a:t>Mesoderm and Endoderm shared hypo-MHL regions play the role to induce the development</a:t>
            </a:r>
          </a:p>
        </p:txBody>
      </p:sp>
      <p:sp>
        <p:nvSpPr>
          <p:cNvPr id="21" name="TextBox 20"/>
          <p:cNvSpPr txBox="1"/>
          <p:nvPr/>
        </p:nvSpPr>
        <p:spPr>
          <a:xfrm>
            <a:off x="3375029" y="4508951"/>
            <a:ext cx="5907284" cy="523220"/>
          </a:xfrm>
          <a:prstGeom prst="rect">
            <a:avLst/>
          </a:prstGeom>
          <a:noFill/>
        </p:spPr>
        <p:txBody>
          <a:bodyPr wrap="square" rtlCol="0">
            <a:spAutoFit/>
          </a:bodyPr>
          <a:lstStyle/>
          <a:p>
            <a:pPr algn="ctr"/>
            <a:r>
              <a:rPr lang="en-US" sz="1400" dirty="0">
                <a:solidFill>
                  <a:srgbClr val="FF0000"/>
                </a:solidFill>
              </a:rPr>
              <a:t>Ectoderm specific hyper-MHL regions impress the immune system to</a:t>
            </a:r>
          </a:p>
          <a:p>
            <a:pPr algn="ctr"/>
            <a:r>
              <a:rPr lang="en-US" sz="1400" dirty="0">
                <a:solidFill>
                  <a:srgbClr val="FF0000"/>
                </a:solidFill>
              </a:rPr>
              <a:t> induce the ectoderm development</a:t>
            </a:r>
          </a:p>
        </p:txBody>
      </p:sp>
      <p:sp>
        <p:nvSpPr>
          <p:cNvPr id="16" name="TextBox 15"/>
          <p:cNvSpPr txBox="1"/>
          <p:nvPr/>
        </p:nvSpPr>
        <p:spPr>
          <a:xfrm>
            <a:off x="1208003" y="156998"/>
            <a:ext cx="6913303" cy="461665"/>
          </a:xfrm>
          <a:prstGeom prst="rect">
            <a:avLst/>
          </a:prstGeom>
          <a:noFill/>
        </p:spPr>
        <p:txBody>
          <a:bodyPr wrap="none" rtlCol="0">
            <a:spAutoFit/>
          </a:bodyPr>
          <a:lstStyle/>
          <a:p>
            <a:r>
              <a:rPr lang="en-US" sz="2400" dirty="0"/>
              <a:t>Function annotation to the Layer specific MHL regions</a:t>
            </a:r>
          </a:p>
        </p:txBody>
      </p:sp>
      <p:cxnSp>
        <p:nvCxnSpPr>
          <p:cNvPr id="22" name="Straight Connector 21"/>
          <p:cNvCxnSpPr/>
          <p:nvPr/>
        </p:nvCxnSpPr>
        <p:spPr>
          <a:xfrm flipV="1">
            <a:off x="6987455" y="5103219"/>
            <a:ext cx="0" cy="108460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599" y="190106"/>
            <a:ext cx="921789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haplotype in real WGBS data</a:t>
            </a:r>
          </a:p>
        </p:txBody>
      </p:sp>
      <p:grpSp>
        <p:nvGrpSpPr>
          <p:cNvPr id="10" name="Group 9"/>
          <p:cNvGrpSpPr/>
          <p:nvPr/>
        </p:nvGrpSpPr>
        <p:grpSpPr>
          <a:xfrm>
            <a:off x="1929273" y="1991343"/>
            <a:ext cx="4972986" cy="3512687"/>
            <a:chOff x="1399822" y="1777770"/>
            <a:chExt cx="6220178" cy="42011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1777770"/>
              <a:ext cx="6220178" cy="4201170"/>
            </a:xfrm>
            <a:prstGeom prst="rect">
              <a:avLst/>
            </a:prstGeom>
          </p:spPr>
        </p:pic>
        <p:sp>
          <p:nvSpPr>
            <p:cNvPr id="8" name="Rectangle 7"/>
            <p:cNvSpPr/>
            <p:nvPr/>
          </p:nvSpPr>
          <p:spPr>
            <a:xfrm>
              <a:off x="2350848" y="5416578"/>
              <a:ext cx="628698" cy="276999"/>
            </a:xfrm>
            <a:prstGeom prst="rect">
              <a:avLst/>
            </a:prstGeom>
          </p:spPr>
          <p:txBody>
            <a:bodyPr wrap="none">
              <a:spAutoFit/>
            </a:bodyPr>
            <a:lstStyle/>
            <a:p>
              <a:r>
                <a:rPr lang="en-US" sz="1200" dirty="0">
                  <a:solidFill>
                    <a:srgbClr val="000000"/>
                  </a:solidFill>
                  <a:highlight>
                    <a:srgbClr val="FFFFFF"/>
                  </a:highlight>
                  <a:latin typeface="Arial" panose="020B0604020202020204" pitchFamily="34" charset="0"/>
                  <a:ea typeface="Arial" panose="020B0604020202020204" pitchFamily="34" charset="0"/>
                </a:rPr>
                <a:t>(MHB)</a:t>
              </a:r>
              <a:endParaRPr lang="en-US" sz="1200" dirty="0"/>
            </a:p>
          </p:txBody>
        </p:sp>
      </p:grpSp>
      <p:sp>
        <p:nvSpPr>
          <p:cNvPr id="13" name="Rectangle 12"/>
          <p:cNvSpPr/>
          <p:nvPr/>
        </p:nvSpPr>
        <p:spPr>
          <a:xfrm>
            <a:off x="5868881" y="6324418"/>
            <a:ext cx="2911887" cy="369332"/>
          </a:xfrm>
          <a:prstGeom prst="rect">
            <a:avLst/>
          </a:prstGeom>
        </p:spPr>
        <p:txBody>
          <a:bodyPr wrap="none">
            <a:spAutoFit/>
          </a:bodyPr>
          <a:lstStyle/>
          <a:p>
            <a:r>
              <a:rPr lang="en-US" dirty="0">
                <a:solidFill>
                  <a:srgbClr val="000000"/>
                </a:solidFill>
                <a:highlight>
                  <a:srgbClr val="FFFFFF"/>
                </a:highlight>
                <a:latin typeface="Arial" panose="020B0604020202020204" pitchFamily="34" charset="0"/>
                <a:ea typeface="Arial" panose="020B0604020202020204" pitchFamily="34" charset="0"/>
              </a:rPr>
              <a:t>Shoemaker et a. GR, 2011</a:t>
            </a:r>
            <a:endParaRPr lang="en-US" dirty="0"/>
          </a:p>
        </p:txBody>
      </p:sp>
      <p:sp>
        <p:nvSpPr>
          <p:cNvPr id="9" name="Rectangle 8"/>
          <p:cNvSpPr/>
          <p:nvPr/>
        </p:nvSpPr>
        <p:spPr>
          <a:xfrm>
            <a:off x="-193179" y="1062957"/>
            <a:ext cx="9217891" cy="369332"/>
          </a:xfrm>
          <a:prstGeom prst="rect">
            <a:avLst/>
          </a:prstGeom>
        </p:spPr>
        <p:txBody>
          <a:bodyPr wrap="square">
            <a:spAutoFit/>
          </a:bodyPr>
          <a:lstStyle/>
          <a:p>
            <a:pPr algn="ctr"/>
            <a:r>
              <a:rPr lang="en-US" dirty="0">
                <a:solidFill>
                  <a:srgbClr val="000000"/>
                </a:solidFill>
                <a:latin typeface="Arial" panose="020B0604020202020204" pitchFamily="34" charset="0"/>
              </a:rPr>
              <a:t>61 WGBS samples (</a:t>
            </a:r>
            <a:r>
              <a:rPr lang="en-US" i="1" dirty="0">
                <a:solidFill>
                  <a:srgbClr val="FF0000"/>
                </a:solidFill>
                <a:latin typeface="Arial" panose="020B0604020202020204" pitchFamily="34" charset="0"/>
              </a:rPr>
              <a:t>10 N37</a:t>
            </a:r>
            <a:r>
              <a:rPr lang="en-US" dirty="0">
                <a:solidFill>
                  <a:srgbClr val="000000"/>
                </a:solidFill>
                <a:latin typeface="Arial" panose="020B0604020202020204" pitchFamily="34" charset="0"/>
              </a:rPr>
              <a:t>, 36 SALK, 10 H1, 3 WBC and 2 Cancer)</a:t>
            </a:r>
          </a:p>
        </p:txBody>
      </p:sp>
    </p:spTree>
    <p:extLst>
      <p:ext uri="{BB962C8B-B14F-4D97-AF65-F5344CB8AC3E}">
        <p14:creationId xmlns:p14="http://schemas.microsoft.com/office/powerpoint/2010/main" val="211687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1917" y="2946280"/>
            <a:ext cx="2849996" cy="2671142"/>
          </a:xfrm>
          <a:prstGeom prst="rect">
            <a:avLst/>
          </a:prstGeom>
        </p:spPr>
      </p:pic>
      <p:sp>
        <p:nvSpPr>
          <p:cNvPr id="3" name="Rectangle 2"/>
          <p:cNvSpPr/>
          <p:nvPr/>
        </p:nvSpPr>
        <p:spPr>
          <a:xfrm>
            <a:off x="715530" y="-25605"/>
            <a:ext cx="8641958" cy="707886"/>
          </a:xfrm>
          <a:prstGeom prst="rect">
            <a:avLst/>
          </a:prstGeom>
        </p:spPr>
        <p:txBody>
          <a:bodyPr wrap="square">
            <a:spAutoFit/>
          </a:bodyPr>
          <a:lstStyle/>
          <a:p>
            <a:pPr>
              <a:lnSpc>
                <a:spcPct val="200000"/>
              </a:lnSpc>
              <a:spcBef>
                <a:spcPts val="150"/>
              </a:spcBef>
            </a:pPr>
            <a:r>
              <a:rPr lang="en-US" sz="2000"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Identification of Tissue specific hyper-methylation haplotype regions</a:t>
            </a:r>
            <a:endParaRPr lang="en-US" sz="20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6" name="Table 5"/>
          <p:cNvGraphicFramePr>
            <a:graphicFrameLocks noGrp="1"/>
          </p:cNvGraphicFramePr>
          <p:nvPr>
            <p:extLst/>
          </p:nvPr>
        </p:nvGraphicFramePr>
        <p:xfrm>
          <a:off x="264722" y="1256642"/>
          <a:ext cx="2870845" cy="4403376"/>
        </p:xfrm>
        <a:graphic>
          <a:graphicData uri="http://schemas.openxmlformats.org/drawingml/2006/table">
            <a:tbl>
              <a:tblPr>
                <a:tableStyleId>{775DCB02-9BB8-47FD-8907-85C794F793BA}</a:tableStyleId>
              </a:tblPr>
              <a:tblGrid>
                <a:gridCol w="445413">
                  <a:extLst>
                    <a:ext uri="{9D8B030D-6E8A-4147-A177-3AD203B41FA5}">
                      <a16:colId xmlns:a16="http://schemas.microsoft.com/office/drawing/2014/main" val="20000"/>
                    </a:ext>
                  </a:extLst>
                </a:gridCol>
                <a:gridCol w="1268744">
                  <a:extLst>
                    <a:ext uri="{9D8B030D-6E8A-4147-A177-3AD203B41FA5}">
                      <a16:colId xmlns:a16="http://schemas.microsoft.com/office/drawing/2014/main" val="20001"/>
                    </a:ext>
                  </a:extLst>
                </a:gridCol>
                <a:gridCol w="1156688">
                  <a:extLst>
                    <a:ext uri="{9D8B030D-6E8A-4147-A177-3AD203B41FA5}">
                      <a16:colId xmlns:a16="http://schemas.microsoft.com/office/drawing/2014/main" val="20002"/>
                    </a:ext>
                  </a:extLst>
                </a:gridCol>
              </a:tblGrid>
              <a:tr h="244632">
                <a:tc>
                  <a:txBody>
                    <a:bodyPr/>
                    <a:lstStyle/>
                    <a:p>
                      <a:pPr algn="ctr"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Tissue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Sample Size</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44632">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Bladder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44632">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Brain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44632">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Colon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244632">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Esophagus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r h="244632">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Gastric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5"/>
                  </a:ext>
                </a:extLst>
              </a:tr>
              <a:tr h="244632">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Heart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6"/>
                  </a:ext>
                </a:extLst>
              </a:tr>
              <a:tr h="244632">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Intestine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7"/>
                  </a:ext>
                </a:extLst>
              </a:tr>
              <a:tr h="244632">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Kidney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8"/>
                  </a:ext>
                </a:extLst>
              </a:tr>
              <a:tr h="244632">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Liver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9"/>
                  </a:ext>
                </a:extLst>
              </a:tr>
              <a:tr h="244632">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Lung</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0"/>
                  </a:ext>
                </a:extLst>
              </a:tr>
              <a:tr h="244632">
                <a:tc>
                  <a:txBody>
                    <a:bodyPr/>
                    <a:lstStyle/>
                    <a:p>
                      <a:pPr algn="ct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muscle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1"/>
                  </a:ext>
                </a:extLst>
              </a:tr>
              <a:tr h="244632">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Ovary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2"/>
                  </a:ext>
                </a:extLst>
              </a:tr>
              <a:tr h="244632">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Pancreas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3"/>
                  </a:ext>
                </a:extLst>
              </a:tr>
              <a:tr h="244632">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Spleen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4"/>
                  </a:ext>
                </a:extLst>
              </a:tr>
              <a:tr h="244632">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Stomach</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5"/>
                  </a:ext>
                </a:extLst>
              </a:tr>
              <a:tr h="244632">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Thymus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6"/>
                  </a:ext>
                </a:extLst>
              </a:tr>
              <a:tr h="244632">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Vessel</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7"/>
                  </a:ext>
                </a:extLst>
              </a:tr>
            </a:tbl>
          </a:graphicData>
        </a:graphic>
      </p:graphicFrame>
      <p:sp>
        <p:nvSpPr>
          <p:cNvPr id="7" name="TextBox 6"/>
          <p:cNvSpPr txBox="1"/>
          <p:nvPr/>
        </p:nvSpPr>
        <p:spPr>
          <a:xfrm>
            <a:off x="264722" y="792348"/>
            <a:ext cx="4471480" cy="338554"/>
          </a:xfrm>
          <a:prstGeom prst="rect">
            <a:avLst/>
          </a:prstGeom>
          <a:noFill/>
        </p:spPr>
        <p:txBody>
          <a:bodyPr wrap="none" rtlCol="0">
            <a:spAutoFit/>
          </a:bodyPr>
          <a:lstStyle/>
          <a:p>
            <a:r>
              <a:rPr lang="en-US" sz="1600" b="1" dirty="0"/>
              <a:t>43 samples derived from 17 human normal tissues</a:t>
            </a:r>
          </a:p>
        </p:txBody>
      </p:sp>
      <p:sp>
        <p:nvSpPr>
          <p:cNvPr id="9" name="Right Arrow 8"/>
          <p:cNvSpPr/>
          <p:nvPr/>
        </p:nvSpPr>
        <p:spPr>
          <a:xfrm>
            <a:off x="5616054" y="4002259"/>
            <a:ext cx="281354" cy="961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225006" y="3693504"/>
            <a:ext cx="0" cy="17584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56271" y="3547968"/>
            <a:ext cx="652743" cy="369332"/>
          </a:xfrm>
          <a:prstGeom prst="rect">
            <a:avLst/>
          </a:prstGeom>
        </p:spPr>
        <p:txBody>
          <a:bodyPr wrap="none">
            <a:spAutoFit/>
          </a:bodyPr>
          <a:lstStyle/>
          <a:p>
            <a:r>
              <a:rPr lang="en-US" b="1" dirty="0"/>
              <a:t>6266</a:t>
            </a:r>
            <a:endParaRPr lang="en-US" b="1" dirty="0">
              <a:solidFill>
                <a:srgbClr val="FF0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122" y="1130902"/>
            <a:ext cx="4871779" cy="1569854"/>
          </a:xfrm>
          <a:prstGeom prst="rect">
            <a:avLst/>
          </a:prstGeom>
        </p:spPr>
      </p:pic>
      <p:graphicFrame>
        <p:nvGraphicFramePr>
          <p:cNvPr id="14" name="Table 13"/>
          <p:cNvGraphicFramePr>
            <a:graphicFrameLocks noGrp="1"/>
          </p:cNvGraphicFramePr>
          <p:nvPr>
            <p:extLst/>
          </p:nvPr>
        </p:nvGraphicFramePr>
        <p:xfrm>
          <a:off x="6035963" y="2616300"/>
          <a:ext cx="2871946" cy="3291840"/>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85946">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82880">
                <a:tc>
                  <a:txBody>
                    <a:bodyPr/>
                    <a:lstStyle/>
                    <a:p>
                      <a:pPr algn="ctr" fontAlgn="b"/>
                      <a:r>
                        <a:rPr lang="en-US" sz="1100" u="none" strike="noStrike" dirty="0">
                          <a:effectLst/>
                        </a:rPr>
                        <a:t>Tissue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Sample Size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N</a:t>
                      </a:r>
                      <a:r>
                        <a:rPr lang="en-US" altLang="zh-CN" sz="1100" u="none" strike="noStrike" dirty="0">
                          <a:effectLst/>
                        </a:rPr>
                        <a:t>o</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Layer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182880">
                <a:tc>
                  <a:txBody>
                    <a:bodyPr/>
                    <a:lstStyle/>
                    <a:p>
                      <a:pPr algn="ctr" rtl="0" fontAlgn="b"/>
                      <a:r>
                        <a:rPr lang="en-US" sz="1100" b="0" i="0" u="none" strike="noStrike" dirty="0">
                          <a:solidFill>
                            <a:srgbClr val="000000"/>
                          </a:solidFill>
                          <a:effectLst/>
                          <a:latin typeface="Calibri" panose="020F0502020204030204" pitchFamily="34" charset="0"/>
                        </a:rPr>
                        <a:t>Bladder</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1"/>
                  </a:ext>
                </a:extLst>
              </a:tr>
              <a:tr h="182880">
                <a:tc>
                  <a:txBody>
                    <a:bodyPr/>
                    <a:lstStyle/>
                    <a:p>
                      <a:pPr algn="ctr" rtl="0" fontAlgn="b"/>
                      <a:r>
                        <a:rPr lang="en-US" sz="1100" b="0" i="0" u="none" strike="noStrike">
                          <a:solidFill>
                            <a:srgbClr val="000000"/>
                          </a:solidFill>
                          <a:effectLst/>
                          <a:latin typeface="Calibri" panose="020F0502020204030204" pitchFamily="34" charset="0"/>
                        </a:rPr>
                        <a:t>Brain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Ectoderm</a:t>
                      </a:r>
                    </a:p>
                  </a:txBody>
                  <a:tcPr marL="9525" marR="9525" marT="9525" marB="0" anchor="b"/>
                </a:tc>
                <a:extLst>
                  <a:ext uri="{0D108BD9-81ED-4DB2-BD59-A6C34878D82A}">
                    <a16:rowId xmlns:a16="http://schemas.microsoft.com/office/drawing/2014/main" val="10002"/>
                  </a:ext>
                </a:extLst>
              </a:tr>
              <a:tr h="182880">
                <a:tc>
                  <a:txBody>
                    <a:bodyPr/>
                    <a:lstStyle/>
                    <a:p>
                      <a:pPr algn="ctr" rtl="0" fontAlgn="b"/>
                      <a:r>
                        <a:rPr lang="en-US" sz="1100" b="0" i="0" u="none" strike="noStrike">
                          <a:solidFill>
                            <a:srgbClr val="000000"/>
                          </a:solidFill>
                          <a:effectLst/>
                          <a:latin typeface="Calibri" panose="020F0502020204030204" pitchFamily="34" charset="0"/>
                        </a:rPr>
                        <a:t>Colon</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3"/>
                  </a:ext>
                </a:extLst>
              </a:tr>
              <a:tr h="182880">
                <a:tc>
                  <a:txBody>
                    <a:bodyPr/>
                    <a:lstStyle/>
                    <a:p>
                      <a:pPr algn="ctr" rtl="0" fontAlgn="b"/>
                      <a:r>
                        <a:rPr lang="en-US" sz="1100" b="0" i="0" u="none" strike="noStrike">
                          <a:solidFill>
                            <a:srgbClr val="000000"/>
                          </a:solidFill>
                          <a:effectLst/>
                          <a:latin typeface="Calibri" panose="020F0502020204030204" pitchFamily="34" charset="0"/>
                        </a:rPr>
                        <a:t>Esophagus</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79</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Endoderm</a:t>
                      </a:r>
                    </a:p>
                  </a:txBody>
                  <a:tcPr marL="9525" marR="9525" marT="9525" marB="0" anchor="b"/>
                </a:tc>
                <a:extLst>
                  <a:ext uri="{0D108BD9-81ED-4DB2-BD59-A6C34878D82A}">
                    <a16:rowId xmlns:a16="http://schemas.microsoft.com/office/drawing/2014/main" val="10004"/>
                  </a:ext>
                </a:extLst>
              </a:tr>
              <a:tr h="182880">
                <a:tc>
                  <a:txBody>
                    <a:bodyPr/>
                    <a:lstStyle/>
                    <a:p>
                      <a:pPr algn="ctr" rtl="0" fontAlgn="b"/>
                      <a:r>
                        <a:rPr lang="en-US" sz="1100" b="0" i="0" u="none" strike="noStrike">
                          <a:solidFill>
                            <a:srgbClr val="000000"/>
                          </a:solidFill>
                          <a:effectLst/>
                          <a:latin typeface="Calibri" panose="020F0502020204030204" pitchFamily="34" charset="0"/>
                        </a:rPr>
                        <a:t>Fat cell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5"/>
                  </a:ext>
                </a:extLst>
              </a:tr>
              <a:tr h="182880">
                <a:tc>
                  <a:txBody>
                    <a:bodyPr/>
                    <a:lstStyle/>
                    <a:p>
                      <a:pPr algn="ctr" rtl="0" fontAlgn="b"/>
                      <a:r>
                        <a:rPr lang="en-US" sz="1100" b="1" i="0" u="none" strike="noStrike">
                          <a:solidFill>
                            <a:srgbClr val="00B050"/>
                          </a:solidFill>
                          <a:effectLst/>
                          <a:latin typeface="Calibri" panose="020F0502020204030204" pitchFamily="34" charset="0"/>
                        </a:rPr>
                        <a:t>Heart</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6</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19</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06"/>
                  </a:ext>
                </a:extLst>
              </a:tr>
              <a:tr h="182880">
                <a:tc>
                  <a:txBody>
                    <a:bodyPr/>
                    <a:lstStyle/>
                    <a:p>
                      <a:pPr algn="ctr" rtl="0" fontAlgn="b"/>
                      <a:r>
                        <a:rPr lang="en-US" sz="1100" b="0" i="0" u="none" strike="noStrike">
                          <a:solidFill>
                            <a:srgbClr val="000000"/>
                          </a:solidFill>
                          <a:effectLst/>
                          <a:latin typeface="Calibri" panose="020F0502020204030204" pitchFamily="34" charset="0"/>
                        </a:rPr>
                        <a:t>Intestine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7"/>
                  </a:ext>
                </a:extLst>
              </a:tr>
              <a:tr h="182880">
                <a:tc>
                  <a:txBody>
                    <a:bodyPr/>
                    <a:lstStyle/>
                    <a:p>
                      <a:pPr algn="ctr" rtl="0" fontAlgn="b"/>
                      <a:r>
                        <a:rPr lang="en-US" sz="1100" b="0" i="0" u="none" strike="noStrike">
                          <a:solidFill>
                            <a:srgbClr val="000000"/>
                          </a:solidFill>
                          <a:effectLst/>
                          <a:latin typeface="Calibri" panose="020F0502020204030204" pitchFamily="34" charset="0"/>
                        </a:rPr>
                        <a:t>Kidney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186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08"/>
                  </a:ext>
                </a:extLst>
              </a:tr>
              <a:tr h="182880">
                <a:tc>
                  <a:txBody>
                    <a:bodyPr/>
                    <a:lstStyle/>
                    <a:p>
                      <a:pPr algn="ctr" rtl="0" fontAlgn="b"/>
                      <a:r>
                        <a:rPr lang="en-US" sz="1100" b="0" i="0" u="none" strike="noStrike">
                          <a:solidFill>
                            <a:srgbClr val="FF0000"/>
                          </a:solidFill>
                          <a:effectLst/>
                          <a:latin typeface="Calibri" panose="020F0502020204030204" pitchFamily="34" charset="0"/>
                        </a:rPr>
                        <a:t>Liver</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306</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9"/>
                  </a:ext>
                </a:extLst>
              </a:tr>
              <a:tr h="182880">
                <a:tc>
                  <a:txBody>
                    <a:bodyPr/>
                    <a:lstStyle/>
                    <a:p>
                      <a:pPr algn="ctr" rtl="0" fontAlgn="b"/>
                      <a:r>
                        <a:rPr lang="en-US" sz="1100" b="0" i="0" u="none" strike="noStrike" dirty="0">
                          <a:solidFill>
                            <a:srgbClr val="000000"/>
                          </a:solidFill>
                          <a:effectLst/>
                          <a:latin typeface="Calibri" panose="020F0502020204030204" pitchFamily="34" charset="0"/>
                        </a:rPr>
                        <a:t>Lung</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10"/>
                  </a:ext>
                </a:extLst>
              </a:tr>
              <a:tr h="182880">
                <a:tc>
                  <a:txBody>
                    <a:bodyPr/>
                    <a:lstStyle/>
                    <a:p>
                      <a:pPr algn="ctr" rtl="0" fontAlgn="b"/>
                      <a:r>
                        <a:rPr lang="en-US" sz="1100" b="0" i="0" u="none" strike="noStrike">
                          <a:solidFill>
                            <a:srgbClr val="000000"/>
                          </a:solidFill>
                          <a:effectLst/>
                          <a:latin typeface="Calibri" panose="020F0502020204030204" pitchFamily="34" charset="0"/>
                        </a:rPr>
                        <a:t>muscle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160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1"/>
                  </a:ext>
                </a:extLst>
              </a:tr>
              <a:tr h="182880">
                <a:tc>
                  <a:txBody>
                    <a:bodyPr/>
                    <a:lstStyle/>
                    <a:p>
                      <a:pPr algn="ctr" rtl="0" fontAlgn="b"/>
                      <a:r>
                        <a:rPr lang="en-US" sz="1100" b="0" i="0" u="none" strike="noStrike">
                          <a:solidFill>
                            <a:srgbClr val="000000"/>
                          </a:solidFill>
                          <a:effectLst/>
                          <a:latin typeface="Calibri" panose="020F0502020204030204" pitchFamily="34" charset="0"/>
                        </a:rPr>
                        <a:t>Ovary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584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2"/>
                  </a:ext>
                </a:extLst>
              </a:tr>
              <a:tr h="182880">
                <a:tc>
                  <a:txBody>
                    <a:bodyPr/>
                    <a:lstStyle/>
                    <a:p>
                      <a:pPr algn="ctr" rtl="0" fontAlgn="b"/>
                      <a:r>
                        <a:rPr lang="en-US" sz="1100" b="0" i="0" u="none" strike="noStrike">
                          <a:solidFill>
                            <a:srgbClr val="000000"/>
                          </a:solidFill>
                          <a:effectLst/>
                          <a:latin typeface="Calibri" panose="020F0502020204030204" pitchFamily="34" charset="0"/>
                        </a:rPr>
                        <a:t>Pancreas</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559</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82880">
                <a:tc>
                  <a:txBody>
                    <a:bodyPr/>
                    <a:lstStyle/>
                    <a:p>
                      <a:pPr algn="ctr" rtl="0" fontAlgn="b"/>
                      <a:r>
                        <a:rPr lang="en-US" sz="1100" b="0" i="0" u="none" strike="noStrike">
                          <a:solidFill>
                            <a:srgbClr val="000000"/>
                          </a:solidFill>
                          <a:effectLst/>
                          <a:latin typeface="Calibri" panose="020F0502020204030204" pitchFamily="34" charset="0"/>
                        </a:rPr>
                        <a:t>Spleen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487</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4"/>
                  </a:ext>
                </a:extLst>
              </a:tr>
              <a:tr h="182880">
                <a:tc>
                  <a:txBody>
                    <a:bodyPr/>
                    <a:lstStyle/>
                    <a:p>
                      <a:pPr algn="ctr" rtl="0" fontAlgn="b"/>
                      <a:r>
                        <a:rPr lang="en-US" sz="1100" b="0" i="0" u="none" strike="noStrike">
                          <a:solidFill>
                            <a:srgbClr val="000000"/>
                          </a:solidFill>
                          <a:effectLst/>
                          <a:latin typeface="Calibri" panose="020F0502020204030204" pitchFamily="34" charset="0"/>
                        </a:rPr>
                        <a:t>Stomach</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182880">
                <a:tc>
                  <a:txBody>
                    <a:bodyPr/>
                    <a:lstStyle/>
                    <a:p>
                      <a:pPr algn="ctr" rtl="0" fontAlgn="b"/>
                      <a:r>
                        <a:rPr lang="en-US" sz="1100" b="0" i="0" u="none" strike="noStrike">
                          <a:solidFill>
                            <a:srgbClr val="FF0000"/>
                          </a:solidFill>
                          <a:effectLst/>
                          <a:latin typeface="Calibri" panose="020F0502020204030204" pitchFamily="34" charset="0"/>
                        </a:rPr>
                        <a:t>Thymus</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2671</a:t>
                      </a:r>
                    </a:p>
                  </a:txBody>
                  <a:tcPr marL="9525" marR="9525" marT="9525" marB="0" anchor="b"/>
                </a:tc>
                <a:tc>
                  <a:txBody>
                    <a:bodyPr/>
                    <a:lstStyle/>
                    <a:p>
                      <a:pPr algn="ctr" rtl="0" fontAlgn="b"/>
                      <a:r>
                        <a:rPr lang="en-US" sz="1100" b="0" i="0" u="none" strike="noStrike" dirty="0" err="1">
                          <a:solidFill>
                            <a:srgbClr val="FF0000"/>
                          </a:solidFill>
                          <a:effectLst/>
                          <a:latin typeface="Calibri" panose="020F0502020204030204" pitchFamily="34" charset="0"/>
                        </a:rPr>
                        <a:t>Endoterm</a:t>
                      </a:r>
                      <a:endParaRPr lang="en-US" sz="11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182880">
                <a:tc>
                  <a:txBody>
                    <a:bodyPr/>
                    <a:lstStyle/>
                    <a:p>
                      <a:pPr algn="ctr" rtl="0" fontAlgn="b"/>
                      <a:r>
                        <a:rPr lang="en-US" sz="1100" b="0" i="0" u="none" strike="noStrike">
                          <a:solidFill>
                            <a:srgbClr val="000000"/>
                          </a:solidFill>
                          <a:effectLst/>
                          <a:latin typeface="Calibri" panose="020F0502020204030204" pitchFamily="34" charset="0"/>
                        </a:rPr>
                        <a:t>Vessel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626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7"/>
                  </a:ext>
                </a:extLst>
              </a:tr>
            </a:tbl>
          </a:graphicData>
        </a:graphic>
      </p:graphicFrame>
      <p:sp>
        <p:nvSpPr>
          <p:cNvPr id="15" name="TextBox 14"/>
          <p:cNvSpPr txBox="1"/>
          <p:nvPr/>
        </p:nvSpPr>
        <p:spPr>
          <a:xfrm>
            <a:off x="7117560" y="5941313"/>
            <a:ext cx="1777603" cy="307777"/>
          </a:xfrm>
          <a:prstGeom prst="rect">
            <a:avLst/>
          </a:prstGeom>
          <a:noFill/>
        </p:spPr>
        <p:txBody>
          <a:bodyPr wrap="none" rtlCol="0">
            <a:spAutoFit/>
          </a:bodyPr>
          <a:lstStyle/>
          <a:p>
            <a:r>
              <a:rPr lang="en-US" altLang="zh-CN" sz="1400" dirty="0"/>
              <a:t>Sample size/Coverage</a:t>
            </a:r>
          </a:p>
        </p:txBody>
      </p:sp>
      <p:sp>
        <p:nvSpPr>
          <p:cNvPr id="16" name="TextBox 15"/>
          <p:cNvSpPr txBox="1"/>
          <p:nvPr/>
        </p:nvSpPr>
        <p:spPr>
          <a:xfrm>
            <a:off x="76392" y="6271292"/>
            <a:ext cx="8818772" cy="586707"/>
          </a:xfrm>
          <a:prstGeom prst="rect">
            <a:avLst/>
          </a:prstGeom>
          <a:noFill/>
        </p:spPr>
        <p:txBody>
          <a:bodyPr wrap="square" rtlCol="0">
            <a:spAutoFit/>
          </a:bodyPr>
          <a:lstStyle/>
          <a:p>
            <a:pPr algn="ctr"/>
            <a:r>
              <a:rPr lang="en-US" sz="1600" b="1" dirty="0"/>
              <a:t>Result</a:t>
            </a:r>
            <a:r>
              <a:rPr lang="en-US" sz="1600" dirty="0"/>
              <a:t>: large number of tissue specific hyper MHL regions were identified. These regions can be considered as basis for the deconvolution (tissue tracking)</a:t>
            </a:r>
          </a:p>
        </p:txBody>
      </p:sp>
      <p:sp>
        <p:nvSpPr>
          <p:cNvPr id="17" name="TextBox 16"/>
          <p:cNvSpPr txBox="1"/>
          <p:nvPr/>
        </p:nvSpPr>
        <p:spPr>
          <a:xfrm>
            <a:off x="4798303" y="3214105"/>
            <a:ext cx="476412" cy="369332"/>
          </a:xfrm>
          <a:prstGeom prst="rect">
            <a:avLst/>
          </a:prstGeom>
          <a:noFill/>
        </p:spPr>
        <p:txBody>
          <a:bodyPr wrap="none" rtlCol="0">
            <a:spAutoFit/>
          </a:bodyPr>
          <a:lstStyle/>
          <a:p>
            <a:r>
              <a:rPr lang="en-US" altLang="zh-CN" dirty="0"/>
              <a:t>0.6</a:t>
            </a:r>
            <a:endParaRPr lang="en-US" dirty="0"/>
          </a:p>
        </p:txBody>
      </p:sp>
    </p:spTree>
    <p:extLst>
      <p:ext uri="{BB962C8B-B14F-4D97-AF65-F5344CB8AC3E}">
        <p14:creationId xmlns:p14="http://schemas.microsoft.com/office/powerpoint/2010/main" val="3872813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35969" y="1102160"/>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38" y="1066419"/>
            <a:ext cx="2952054" cy="3518328"/>
          </a:xfrm>
          <a:prstGeom prst="rect">
            <a:avLst/>
          </a:prstGeom>
        </p:spPr>
      </p:pic>
      <p:sp>
        <p:nvSpPr>
          <p:cNvPr id="10" name="Rectangle 9"/>
          <p:cNvSpPr/>
          <p:nvPr/>
        </p:nvSpPr>
        <p:spPr>
          <a:xfrm>
            <a:off x="421886" y="69184"/>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4" name="Rectangle 13"/>
          <p:cNvSpPr/>
          <p:nvPr/>
        </p:nvSpPr>
        <p:spPr>
          <a:xfrm>
            <a:off x="3896221" y="1181649"/>
            <a:ext cx="1940688" cy="560410"/>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AMS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5" name="Rectangle 14"/>
          <p:cNvSpPr/>
          <p:nvPr/>
        </p:nvSpPr>
        <p:spPr>
          <a:xfrm>
            <a:off x="6898035" y="1187468"/>
            <a:ext cx="1940688" cy="560410"/>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AMF</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9" name="Rectangle 18"/>
          <p:cNvSpPr/>
          <p:nvPr/>
        </p:nvSpPr>
        <p:spPr>
          <a:xfrm>
            <a:off x="63659" y="5200912"/>
            <a:ext cx="9016679" cy="1002967"/>
          </a:xfrm>
          <a:prstGeom prst="rect">
            <a:avLst/>
          </a:prstGeom>
        </p:spPr>
        <p:txBody>
          <a:bodyPr wrap="square">
            <a:spAutoFit/>
          </a:bodyPr>
          <a:lstStyle/>
          <a:p>
            <a:pPr algn="ctr">
              <a:lnSpc>
                <a:spcPct val="200000"/>
              </a:lnSpc>
              <a:spcBef>
                <a:spcPts val="150"/>
              </a:spcBef>
            </a:pPr>
            <a:r>
              <a:rPr lang="en-US" sz="1600" b="1" dirty="0">
                <a:latin typeface="Microsoft YaHei" panose="020B0503020204020204" pitchFamily="34" charset="-122"/>
                <a:ea typeface="Microsoft YaHei" panose="020B0503020204020204" pitchFamily="34" charset="-122"/>
              </a:rPr>
              <a:t>MHL </a:t>
            </a:r>
            <a:r>
              <a:rPr lang="en-US" altLang="zh-CN" sz="1600" b="1" dirty="0">
                <a:latin typeface="Microsoft YaHei" panose="020B0503020204020204" pitchFamily="34" charset="-122"/>
                <a:ea typeface="Microsoft YaHei" panose="020B0503020204020204" pitchFamily="34" charset="-122"/>
              </a:rPr>
              <a:t>was a stronger characteristic which can be applied for plasma DNA tissue mapping  </a:t>
            </a:r>
            <a:endParaRPr lang="en-US" sz="1600" b="1" dirty="0">
              <a:latin typeface="Microsoft YaHei" panose="020B0503020204020204" pitchFamily="34" charset="-122"/>
              <a:ea typeface="Microsoft YaHei" panose="020B0503020204020204" pitchFamily="34" charset="-122"/>
            </a:endParaRPr>
          </a:p>
        </p:txBody>
      </p:sp>
      <p:sp>
        <p:nvSpPr>
          <p:cNvPr id="23" name="Right Arrow 22"/>
          <p:cNvSpPr/>
          <p:nvPr/>
        </p:nvSpPr>
        <p:spPr>
          <a:xfrm>
            <a:off x="3218934" y="2675233"/>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259153" y="2068736"/>
            <a:ext cx="652743" cy="369332"/>
          </a:xfrm>
          <a:prstGeom prst="rect">
            <a:avLst/>
          </a:prstGeom>
          <a:noFill/>
        </p:spPr>
        <p:txBody>
          <a:bodyPr wrap="none" rtlCol="0">
            <a:spAutoFit/>
          </a:bodyPr>
          <a:lstStyle/>
          <a:p>
            <a:r>
              <a:rPr lang="en-US" altLang="zh-CN" dirty="0"/>
              <a:t>7647</a:t>
            </a:r>
            <a:endParaRPr lang="en-US" dirty="0"/>
          </a:p>
        </p:txBody>
      </p:sp>
      <p:sp>
        <p:nvSpPr>
          <p:cNvPr id="22" name="TextBox 21"/>
          <p:cNvSpPr txBox="1"/>
          <p:nvPr/>
        </p:nvSpPr>
        <p:spPr>
          <a:xfrm>
            <a:off x="3849269" y="2892306"/>
            <a:ext cx="1606915" cy="369332"/>
          </a:xfrm>
          <a:prstGeom prst="rect">
            <a:avLst/>
          </a:prstGeom>
          <a:noFill/>
        </p:spPr>
        <p:txBody>
          <a:bodyPr wrap="none" rtlCol="0">
            <a:spAutoFit/>
          </a:bodyPr>
          <a:lstStyle/>
          <a:p>
            <a:r>
              <a:rPr lang="en-US" altLang="zh-CN" dirty="0"/>
              <a:t>Data extracting</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954" y="1061524"/>
            <a:ext cx="2955994" cy="3412537"/>
          </a:xfrm>
          <a:prstGeom prst="rect">
            <a:avLst/>
          </a:prstGeom>
        </p:spPr>
      </p:pic>
      <p:sp>
        <p:nvSpPr>
          <p:cNvPr id="25" name="TextBox 24"/>
          <p:cNvSpPr txBox="1"/>
          <p:nvPr/>
        </p:nvSpPr>
        <p:spPr>
          <a:xfrm>
            <a:off x="6277707" y="1442366"/>
            <a:ext cx="652743" cy="369332"/>
          </a:xfrm>
          <a:prstGeom prst="rect">
            <a:avLst/>
          </a:prstGeom>
          <a:noFill/>
        </p:spPr>
        <p:txBody>
          <a:bodyPr wrap="none" rtlCol="0">
            <a:spAutoFit/>
          </a:bodyPr>
          <a:lstStyle/>
          <a:p>
            <a:r>
              <a:rPr lang="en-US" altLang="zh-CN" dirty="0"/>
              <a:t>7539</a:t>
            </a:r>
            <a:endParaRPr lang="en-US" dirty="0"/>
          </a:p>
        </p:txBody>
      </p:sp>
      <p:sp>
        <p:nvSpPr>
          <p:cNvPr id="27" name="Rectangle 26"/>
          <p:cNvSpPr/>
          <p:nvPr/>
        </p:nvSpPr>
        <p:spPr>
          <a:xfrm>
            <a:off x="1080812" y="1219121"/>
            <a:ext cx="1940688" cy="560410"/>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MHL</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28" name="Rectangle 27"/>
          <p:cNvSpPr/>
          <p:nvPr/>
        </p:nvSpPr>
        <p:spPr>
          <a:xfrm>
            <a:off x="4146951" y="1144177"/>
            <a:ext cx="1940688" cy="560410"/>
          </a:xfrm>
          <a:prstGeom prst="rect">
            <a:avLst/>
          </a:prstGeom>
        </p:spPr>
        <p:txBody>
          <a:bodyPr wrap="square">
            <a:spAutoFit/>
          </a:bodyPr>
          <a:lstStyle/>
          <a:p>
            <a:pPr>
              <a:lnSpc>
                <a:spcPct val="200000"/>
              </a:lnSpc>
              <a:spcBef>
                <a:spcPts val="150"/>
              </a:spcBef>
            </a:pPr>
            <a:r>
              <a:rPr lang="en-US" altLang="zh-CN"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MFs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4" name="Rectangle 3"/>
          <p:cNvSpPr/>
          <p:nvPr/>
        </p:nvSpPr>
        <p:spPr>
          <a:xfrm>
            <a:off x="497602" y="4584747"/>
            <a:ext cx="2490352" cy="512961"/>
          </a:xfrm>
          <a:prstGeom prst="rect">
            <a:avLst/>
          </a:prstGeom>
        </p:spPr>
        <p:txBody>
          <a:bodyPr wrap="square">
            <a:spAutoFit/>
          </a:bodyPr>
          <a:lstStyle/>
          <a:p>
            <a:pPr>
              <a:spcBef>
                <a:spcPts val="150"/>
              </a:spcBef>
            </a:pPr>
            <a:r>
              <a:rPr lang="en-US" sz="800" dirty="0">
                <a:latin typeface="Microsoft YaHei" panose="020B0503020204020204" pitchFamily="34" charset="-122"/>
                <a:ea typeface="Microsoft YaHei" panose="020B0503020204020204" pitchFamily="34" charset="-122"/>
              </a:rPr>
              <a:t>Tissue specific value: 0.89 (95%CI: 0.84-0.93)</a:t>
            </a:r>
          </a:p>
          <a:p>
            <a:pPr>
              <a:spcBef>
                <a:spcPts val="150"/>
              </a:spcBef>
            </a:pPr>
            <a:r>
              <a:rPr lang="en-US" sz="800" dirty="0">
                <a:latin typeface="Microsoft YaHei" panose="020B0503020204020204" pitchFamily="34" charset="-122"/>
                <a:ea typeface="Microsoft YaHei" panose="020B0503020204020204" pitchFamily="34" charset="-122"/>
              </a:rPr>
              <a:t>Background value:  0.29 (95%CI: 0.23-0.35)</a:t>
            </a:r>
          </a:p>
          <a:p>
            <a:pPr>
              <a:spcBef>
                <a:spcPts val="150"/>
              </a:spcBef>
            </a:pPr>
            <a:r>
              <a:rPr lang="en-US" sz="800" b="1" dirty="0">
                <a:latin typeface="Microsoft YaHei" panose="020B0503020204020204" pitchFamily="34" charset="-122"/>
                <a:ea typeface="Microsoft YaHei" panose="020B0503020204020204" pitchFamily="34" charset="-122"/>
              </a:rPr>
              <a:t>Contrast:  3.06</a:t>
            </a:r>
          </a:p>
        </p:txBody>
      </p:sp>
      <p:sp>
        <p:nvSpPr>
          <p:cNvPr id="21" name="Rectangle 20"/>
          <p:cNvSpPr/>
          <p:nvPr/>
        </p:nvSpPr>
        <p:spPr>
          <a:xfrm>
            <a:off x="3367010" y="4520510"/>
            <a:ext cx="2490352" cy="661720"/>
          </a:xfrm>
          <a:prstGeom prst="rect">
            <a:avLst/>
          </a:prstGeom>
        </p:spPr>
        <p:txBody>
          <a:bodyPr wrap="square">
            <a:spAutoFit/>
          </a:bodyPr>
          <a:lstStyle/>
          <a:p>
            <a:pPr>
              <a:spcBef>
                <a:spcPts val="150"/>
              </a:spcBef>
            </a:pPr>
            <a:r>
              <a:rPr lang="en-US" sz="800" dirty="0">
                <a:latin typeface="Microsoft YaHei" panose="020B0503020204020204" pitchFamily="34" charset="-122"/>
                <a:ea typeface="Microsoft YaHei" panose="020B0503020204020204" pitchFamily="34" charset="-122"/>
              </a:rPr>
              <a:t>Tissue specific value: 0.91(95%CI: 0.85-0.97)</a:t>
            </a:r>
          </a:p>
          <a:p>
            <a:pPr>
              <a:spcBef>
                <a:spcPts val="150"/>
              </a:spcBef>
            </a:pPr>
            <a:r>
              <a:rPr lang="en-US" sz="800" dirty="0">
                <a:latin typeface="Microsoft YaHei" panose="020B0503020204020204" pitchFamily="34" charset="-122"/>
                <a:ea typeface="Microsoft YaHei" panose="020B0503020204020204" pitchFamily="34" charset="-122"/>
              </a:rPr>
              <a:t>Background value: 0.40 (95%CI: 0.32-0.48)</a:t>
            </a:r>
          </a:p>
          <a:p>
            <a:pPr>
              <a:spcBef>
                <a:spcPts val="150"/>
              </a:spcBef>
            </a:pPr>
            <a:r>
              <a:rPr lang="en-US" sz="800" b="1" dirty="0">
                <a:latin typeface="Microsoft YaHei" panose="020B0503020204020204" pitchFamily="34" charset="-122"/>
                <a:ea typeface="Microsoft YaHei" panose="020B0503020204020204" pitchFamily="34" charset="-122"/>
              </a:rPr>
              <a:t>Contrast:  2.78</a:t>
            </a:r>
          </a:p>
          <a:p>
            <a:pPr>
              <a:spcBef>
                <a:spcPts val="150"/>
              </a:spcBef>
            </a:pPr>
            <a:r>
              <a:rPr lang="en-US" sz="800" dirty="0">
                <a:latin typeface="Microsoft YaHei" panose="020B0503020204020204" pitchFamily="34" charset="-122"/>
                <a:ea typeface="Microsoft YaHei" panose="020B0503020204020204" pitchFamily="34" charset="-122"/>
              </a:rPr>
              <a:t> </a:t>
            </a:r>
          </a:p>
        </p:txBody>
      </p:sp>
      <p:sp>
        <p:nvSpPr>
          <p:cNvPr id="26" name="Rectangle 25"/>
          <p:cNvSpPr/>
          <p:nvPr/>
        </p:nvSpPr>
        <p:spPr>
          <a:xfrm>
            <a:off x="6186529" y="4549005"/>
            <a:ext cx="2490352" cy="661720"/>
          </a:xfrm>
          <a:prstGeom prst="rect">
            <a:avLst/>
          </a:prstGeom>
        </p:spPr>
        <p:txBody>
          <a:bodyPr wrap="square">
            <a:spAutoFit/>
          </a:bodyPr>
          <a:lstStyle/>
          <a:p>
            <a:pPr>
              <a:spcBef>
                <a:spcPts val="150"/>
              </a:spcBef>
            </a:pPr>
            <a:r>
              <a:rPr lang="en-US" sz="800" dirty="0">
                <a:latin typeface="Microsoft YaHei" panose="020B0503020204020204" pitchFamily="34" charset="-122"/>
                <a:ea typeface="Microsoft YaHei" panose="020B0503020204020204" pitchFamily="34" charset="-122"/>
              </a:rPr>
              <a:t>Tissue specific value: 0.64 (95</a:t>
            </a:r>
            <a:r>
              <a:rPr lang="en-US" altLang="zh-CN" sz="800" dirty="0">
                <a:latin typeface="Microsoft YaHei" panose="020B0503020204020204" pitchFamily="34" charset="-122"/>
                <a:ea typeface="Microsoft YaHei" panose="020B0503020204020204" pitchFamily="34" charset="-122"/>
              </a:rPr>
              <a:t>%</a:t>
            </a:r>
            <a:r>
              <a:rPr lang="en-US" sz="800" dirty="0">
                <a:latin typeface="Microsoft YaHei" panose="020B0503020204020204" pitchFamily="34" charset="-122"/>
                <a:ea typeface="Microsoft YaHei" panose="020B0503020204020204" pitchFamily="34" charset="-122"/>
              </a:rPr>
              <a:t>CI</a:t>
            </a:r>
            <a:r>
              <a:rPr lang="zh-CN" altLang="en-US" sz="800" dirty="0">
                <a:latin typeface="Microsoft YaHei" panose="020B0503020204020204" pitchFamily="34" charset="-122"/>
                <a:ea typeface="Microsoft YaHei" panose="020B0503020204020204" pitchFamily="34" charset="-122"/>
              </a:rPr>
              <a:t>：</a:t>
            </a:r>
            <a:r>
              <a:rPr lang="en-US" sz="800" dirty="0">
                <a:latin typeface="Microsoft YaHei" panose="020B0503020204020204" pitchFamily="34" charset="-122"/>
                <a:ea typeface="Microsoft YaHei" panose="020B0503020204020204" pitchFamily="34" charset="-122"/>
              </a:rPr>
              <a:t>0.55-0.73)</a:t>
            </a:r>
          </a:p>
          <a:p>
            <a:pPr>
              <a:spcBef>
                <a:spcPts val="150"/>
              </a:spcBef>
            </a:pPr>
            <a:r>
              <a:rPr lang="en-US" sz="800" dirty="0">
                <a:latin typeface="Microsoft YaHei" panose="020B0503020204020204" pitchFamily="34" charset="-122"/>
                <a:ea typeface="Microsoft YaHei" panose="020B0503020204020204" pitchFamily="34" charset="-122"/>
              </a:rPr>
              <a:t>Background value:  0.32(95</a:t>
            </a:r>
            <a:r>
              <a:rPr lang="en-US" altLang="zh-CN" sz="800" dirty="0">
                <a:latin typeface="Microsoft YaHei" panose="020B0503020204020204" pitchFamily="34" charset="-122"/>
                <a:ea typeface="Microsoft YaHei" panose="020B0503020204020204" pitchFamily="34" charset="-122"/>
              </a:rPr>
              <a:t>%CI: 0.29-0.35</a:t>
            </a:r>
            <a:r>
              <a:rPr lang="en-US" sz="800" dirty="0">
                <a:latin typeface="Microsoft YaHei" panose="020B0503020204020204" pitchFamily="34" charset="-122"/>
                <a:ea typeface="Microsoft YaHei" panose="020B0503020204020204" pitchFamily="34" charset="-122"/>
              </a:rPr>
              <a:t>)</a:t>
            </a:r>
          </a:p>
          <a:p>
            <a:pPr>
              <a:spcBef>
                <a:spcPts val="150"/>
              </a:spcBef>
            </a:pPr>
            <a:r>
              <a:rPr lang="en-US" sz="800" b="1" dirty="0">
                <a:latin typeface="Microsoft YaHei" panose="020B0503020204020204" pitchFamily="34" charset="-122"/>
                <a:ea typeface="Microsoft YaHei" panose="020B0503020204020204" pitchFamily="34" charset="-122"/>
              </a:rPr>
              <a:t>Contrast:  2.0</a:t>
            </a:r>
          </a:p>
          <a:p>
            <a:pPr>
              <a:spcBef>
                <a:spcPts val="150"/>
              </a:spcBef>
            </a:pPr>
            <a:endParaRPr lang="en-US" sz="800" dirty="0">
              <a:latin typeface="Microsoft YaHei" panose="020B0503020204020204" pitchFamily="34" charset="-122"/>
              <a:ea typeface="Microsoft YaHei" panose="020B0503020204020204" pitchFamily="34" charset="-122"/>
            </a:endParaRPr>
          </a:p>
        </p:txBody>
      </p:sp>
      <p:sp>
        <p:nvSpPr>
          <p:cNvPr id="24" name="TextBox 23"/>
          <p:cNvSpPr txBox="1"/>
          <p:nvPr/>
        </p:nvSpPr>
        <p:spPr>
          <a:xfrm>
            <a:off x="3380123" y="1424382"/>
            <a:ext cx="652743" cy="369332"/>
          </a:xfrm>
          <a:prstGeom prst="rect">
            <a:avLst/>
          </a:prstGeom>
          <a:noFill/>
        </p:spPr>
        <p:txBody>
          <a:bodyPr wrap="none" rtlCol="0">
            <a:spAutoFit/>
          </a:bodyPr>
          <a:lstStyle/>
          <a:p>
            <a:r>
              <a:rPr lang="en-US" altLang="zh-CN" dirty="0"/>
              <a:t>1360</a:t>
            </a:r>
            <a:endParaRPr lang="en-US" dirty="0"/>
          </a:p>
        </p:txBody>
      </p:sp>
      <p:sp>
        <p:nvSpPr>
          <p:cNvPr id="29" name="TextBox 28"/>
          <p:cNvSpPr txBox="1"/>
          <p:nvPr/>
        </p:nvSpPr>
        <p:spPr>
          <a:xfrm>
            <a:off x="469309" y="1442366"/>
            <a:ext cx="652743" cy="369332"/>
          </a:xfrm>
          <a:prstGeom prst="rect">
            <a:avLst/>
          </a:prstGeom>
          <a:noFill/>
        </p:spPr>
        <p:txBody>
          <a:bodyPr wrap="none" rtlCol="0">
            <a:spAutoFit/>
          </a:bodyPr>
          <a:lstStyle/>
          <a:p>
            <a:r>
              <a:rPr lang="en-US" altLang="zh-CN" dirty="0"/>
              <a:t>1360</a:t>
            </a:r>
            <a:endParaRPr lang="en-US" dirty="0"/>
          </a:p>
        </p:txBody>
      </p:sp>
    </p:spTree>
    <p:extLst>
      <p:ext uri="{BB962C8B-B14F-4D97-AF65-F5344CB8AC3E}">
        <p14:creationId xmlns:p14="http://schemas.microsoft.com/office/powerpoint/2010/main" val="147879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643" y="122066"/>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5" name="Table 4"/>
          <p:cNvGraphicFramePr>
            <a:graphicFrameLocks noGrp="1"/>
          </p:cNvGraphicFramePr>
          <p:nvPr>
            <p:extLst/>
          </p:nvPr>
        </p:nvGraphicFramePr>
        <p:xfrm>
          <a:off x="1767498" y="1880824"/>
          <a:ext cx="4640913" cy="1414050"/>
        </p:xfrm>
        <a:graphic>
          <a:graphicData uri="http://schemas.openxmlformats.org/drawingml/2006/table">
            <a:tbl>
              <a:tblPr>
                <a:tableStyleId>{284E427A-3D55-4303-BF80-6455036E1DE7}</a:tableStyleId>
              </a:tblPr>
              <a:tblGrid>
                <a:gridCol w="1340924">
                  <a:extLst>
                    <a:ext uri="{9D8B030D-6E8A-4147-A177-3AD203B41FA5}">
                      <a16:colId xmlns:a16="http://schemas.microsoft.com/office/drawing/2014/main" val="20000"/>
                    </a:ext>
                  </a:extLst>
                </a:gridCol>
                <a:gridCol w="577017">
                  <a:extLst>
                    <a:ext uri="{9D8B030D-6E8A-4147-A177-3AD203B41FA5}">
                      <a16:colId xmlns:a16="http://schemas.microsoft.com/office/drawing/2014/main" val="20001"/>
                    </a:ext>
                  </a:extLst>
                </a:gridCol>
                <a:gridCol w="446952">
                  <a:extLst>
                    <a:ext uri="{9D8B030D-6E8A-4147-A177-3AD203B41FA5}">
                      <a16:colId xmlns:a16="http://schemas.microsoft.com/office/drawing/2014/main" val="20002"/>
                    </a:ext>
                  </a:extLst>
                </a:gridCol>
                <a:gridCol w="898779">
                  <a:extLst>
                    <a:ext uri="{9D8B030D-6E8A-4147-A177-3AD203B41FA5}">
                      <a16:colId xmlns:a16="http://schemas.microsoft.com/office/drawing/2014/main" val="20003"/>
                    </a:ext>
                  </a:extLst>
                </a:gridCol>
                <a:gridCol w="1377241">
                  <a:extLst>
                    <a:ext uri="{9D8B030D-6E8A-4147-A177-3AD203B41FA5}">
                      <a16:colId xmlns:a16="http://schemas.microsoft.com/office/drawing/2014/main" val="20004"/>
                    </a:ext>
                  </a:extLst>
                </a:gridCol>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7</a:t>
                      </a:r>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8</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7</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a:solidFill>
                            <a:srgbClr val="000000"/>
                          </a:solidFill>
                          <a:effectLst/>
                          <a:latin typeface="Calibri" panose="020F0502020204030204" pitchFamily="34" charset="0"/>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a:solidFill>
                            <a:srgbClr val="FF0000"/>
                          </a:solidFill>
                          <a:effectLst/>
                          <a:latin typeface="Calibri" panose="020F0502020204030204" pitchFamily="34" charset="0"/>
                        </a:rPr>
                        <a:t>8</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bl>
          </a:graphicData>
        </a:graphic>
      </p:graphicFrame>
      <p:sp>
        <p:nvSpPr>
          <p:cNvPr id="6" name="TextBox 5"/>
          <p:cNvSpPr txBox="1"/>
          <p:nvPr/>
        </p:nvSpPr>
        <p:spPr>
          <a:xfrm>
            <a:off x="1659870" y="1511492"/>
            <a:ext cx="5704382" cy="369332"/>
          </a:xfrm>
          <a:prstGeom prst="rect">
            <a:avLst/>
          </a:prstGeom>
          <a:noFill/>
        </p:spPr>
        <p:txBody>
          <a:bodyPr wrap="none" rtlCol="0">
            <a:spAutoFit/>
          </a:bodyPr>
          <a:lstStyle/>
          <a:p>
            <a:r>
              <a:rPr lang="en-US" altLang="zh-CN" dirty="0"/>
              <a:t>RRBS dataset: 49 regions overlapped with high GSI regions </a:t>
            </a:r>
            <a:endParaRPr lang="en-US" dirty="0"/>
          </a:p>
        </p:txBody>
      </p:sp>
      <p:sp>
        <p:nvSpPr>
          <p:cNvPr id="7" name="TextBox 6"/>
          <p:cNvSpPr txBox="1"/>
          <p:nvPr/>
        </p:nvSpPr>
        <p:spPr>
          <a:xfrm>
            <a:off x="1659870" y="3294874"/>
            <a:ext cx="3428439" cy="276999"/>
          </a:xfrm>
          <a:prstGeom prst="rect">
            <a:avLst/>
          </a:prstGeom>
          <a:noFill/>
        </p:spPr>
        <p:txBody>
          <a:bodyPr wrap="none" rtlCol="0">
            <a:spAutoFit/>
          </a:bodyPr>
          <a:lstStyle/>
          <a:p>
            <a:r>
              <a:rPr lang="en-US" altLang="zh-CN" sz="1200" dirty="0"/>
              <a:t>Random Forest</a:t>
            </a:r>
            <a:r>
              <a:rPr lang="zh-CN" altLang="en-US" sz="1200" dirty="0"/>
              <a:t>： </a:t>
            </a:r>
            <a:r>
              <a:rPr lang="en-US" altLang="zh-CN" sz="1200" dirty="0"/>
              <a:t>500 tree, 447 predictors, diagonal</a:t>
            </a:r>
            <a:endParaRPr lang="en-US" sz="1200" dirty="0"/>
          </a:p>
        </p:txBody>
      </p:sp>
      <p:sp>
        <p:nvSpPr>
          <p:cNvPr id="13" name="TextBox 12"/>
          <p:cNvSpPr txBox="1"/>
          <p:nvPr/>
        </p:nvSpPr>
        <p:spPr>
          <a:xfrm>
            <a:off x="6516039" y="2287767"/>
            <a:ext cx="1148071" cy="830997"/>
          </a:xfrm>
          <a:prstGeom prst="rect">
            <a:avLst/>
          </a:prstGeom>
          <a:noFill/>
        </p:spPr>
        <p:txBody>
          <a:bodyPr wrap="none" rtlCol="0">
            <a:spAutoFit/>
          </a:bodyPr>
          <a:lstStyle/>
          <a:p>
            <a:r>
              <a:rPr lang="en-US" sz="1600" dirty="0"/>
              <a:t>Sen: 70.0% </a:t>
            </a:r>
          </a:p>
          <a:p>
            <a:r>
              <a:rPr lang="en-US" sz="1600" dirty="0"/>
              <a:t>Sen: 80.0%</a:t>
            </a:r>
          </a:p>
          <a:p>
            <a:r>
              <a:rPr lang="en-US" sz="1600" dirty="0"/>
              <a:t>Sen: 70.0%</a:t>
            </a:r>
          </a:p>
        </p:txBody>
      </p:sp>
      <p:sp>
        <p:nvSpPr>
          <p:cNvPr id="15" name="Rectangle 14"/>
          <p:cNvSpPr/>
          <p:nvPr/>
        </p:nvSpPr>
        <p:spPr>
          <a:xfrm>
            <a:off x="0" y="5972382"/>
            <a:ext cx="8889357" cy="568745"/>
          </a:xfrm>
          <a:prstGeom prst="rect">
            <a:avLst/>
          </a:prstGeom>
        </p:spPr>
        <p:txBody>
          <a:bodyPr wrap="square">
            <a:spAutoFit/>
          </a:bodyPr>
          <a:lstStyle/>
          <a:p>
            <a:pPr algn="ctr">
              <a:lnSpc>
                <a:spcPct val="200000"/>
              </a:lnSpc>
              <a:spcBef>
                <a:spcPts val="150"/>
              </a:spcBef>
            </a:pPr>
            <a:r>
              <a:rPr lang="en-US" dirty="0"/>
              <a:t>Result:  methylation haplotype load could be used for the mapping of the plasma </a:t>
            </a:r>
            <a:r>
              <a:rPr lang="en-US" altLang="zh-CN" dirty="0"/>
              <a:t>DNA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00237711"/>
              </p:ext>
            </p:extLst>
          </p:nvPr>
        </p:nvGraphicFramePr>
        <p:xfrm>
          <a:off x="1767498" y="4129213"/>
          <a:ext cx="4640913" cy="1414050"/>
        </p:xfrm>
        <a:graphic>
          <a:graphicData uri="http://schemas.openxmlformats.org/drawingml/2006/table">
            <a:tbl>
              <a:tblPr>
                <a:tableStyleId>{284E427A-3D55-4303-BF80-6455036E1DE7}</a:tableStyleId>
              </a:tblPr>
              <a:tblGrid>
                <a:gridCol w="1340924">
                  <a:extLst>
                    <a:ext uri="{9D8B030D-6E8A-4147-A177-3AD203B41FA5}">
                      <a16:colId xmlns:a16="http://schemas.microsoft.com/office/drawing/2014/main" val="20000"/>
                    </a:ext>
                  </a:extLst>
                </a:gridCol>
                <a:gridCol w="577017">
                  <a:extLst>
                    <a:ext uri="{9D8B030D-6E8A-4147-A177-3AD203B41FA5}">
                      <a16:colId xmlns:a16="http://schemas.microsoft.com/office/drawing/2014/main" val="20001"/>
                    </a:ext>
                  </a:extLst>
                </a:gridCol>
                <a:gridCol w="446952">
                  <a:extLst>
                    <a:ext uri="{9D8B030D-6E8A-4147-A177-3AD203B41FA5}">
                      <a16:colId xmlns:a16="http://schemas.microsoft.com/office/drawing/2014/main" val="20002"/>
                    </a:ext>
                  </a:extLst>
                </a:gridCol>
                <a:gridCol w="898779">
                  <a:extLst>
                    <a:ext uri="{9D8B030D-6E8A-4147-A177-3AD203B41FA5}">
                      <a16:colId xmlns:a16="http://schemas.microsoft.com/office/drawing/2014/main" val="20003"/>
                    </a:ext>
                  </a:extLst>
                </a:gridCol>
                <a:gridCol w="1377241">
                  <a:extLst>
                    <a:ext uri="{9D8B030D-6E8A-4147-A177-3AD203B41FA5}">
                      <a16:colId xmlns:a16="http://schemas.microsoft.com/office/drawing/2014/main" val="20004"/>
                    </a:ext>
                  </a:extLst>
                </a:gridCol>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bl>
          </a:graphicData>
        </a:graphic>
      </p:graphicFrame>
      <p:sp>
        <p:nvSpPr>
          <p:cNvPr id="9" name="TextBox 8"/>
          <p:cNvSpPr txBox="1"/>
          <p:nvPr/>
        </p:nvSpPr>
        <p:spPr>
          <a:xfrm>
            <a:off x="1659870" y="3759881"/>
            <a:ext cx="5417445" cy="369332"/>
          </a:xfrm>
          <a:prstGeom prst="rect">
            <a:avLst/>
          </a:prstGeom>
          <a:noFill/>
        </p:spPr>
        <p:txBody>
          <a:bodyPr wrap="none" rtlCol="0">
            <a:spAutoFit/>
          </a:bodyPr>
          <a:lstStyle/>
          <a:p>
            <a:r>
              <a:rPr lang="en-US" altLang="zh-CN" dirty="0"/>
              <a:t>RRBS dataset: regions overlapped with high GSI regions </a:t>
            </a:r>
            <a:endParaRPr lang="en-US" dirty="0"/>
          </a:p>
        </p:txBody>
      </p:sp>
      <p:sp>
        <p:nvSpPr>
          <p:cNvPr id="10" name="TextBox 9"/>
          <p:cNvSpPr txBox="1"/>
          <p:nvPr/>
        </p:nvSpPr>
        <p:spPr>
          <a:xfrm>
            <a:off x="1659870" y="5543263"/>
            <a:ext cx="1172629" cy="276999"/>
          </a:xfrm>
          <a:prstGeom prst="rect">
            <a:avLst/>
          </a:prstGeom>
          <a:noFill/>
        </p:spPr>
        <p:txBody>
          <a:bodyPr wrap="none" rtlCol="0">
            <a:spAutoFit/>
          </a:bodyPr>
          <a:lstStyle/>
          <a:p>
            <a:r>
              <a:rPr lang="en-US" altLang="zh-CN" sz="1200" dirty="0"/>
              <a:t>Random Forest:</a:t>
            </a:r>
            <a:endParaRPr lang="en-US" sz="1200" dirty="0"/>
          </a:p>
        </p:txBody>
      </p:sp>
      <p:sp>
        <p:nvSpPr>
          <p:cNvPr id="11" name="TextBox 10"/>
          <p:cNvSpPr txBox="1"/>
          <p:nvPr/>
        </p:nvSpPr>
        <p:spPr>
          <a:xfrm>
            <a:off x="6516039" y="4536156"/>
            <a:ext cx="590226" cy="830997"/>
          </a:xfrm>
          <a:prstGeom prst="rect">
            <a:avLst/>
          </a:prstGeom>
          <a:noFill/>
        </p:spPr>
        <p:txBody>
          <a:bodyPr wrap="none" rtlCol="0">
            <a:spAutoFit/>
          </a:bodyPr>
          <a:lstStyle/>
          <a:p>
            <a:r>
              <a:rPr lang="en-US" sz="1600" dirty="0"/>
              <a:t>Sen: </a:t>
            </a:r>
          </a:p>
          <a:p>
            <a:r>
              <a:rPr lang="en-US" sz="1600" dirty="0"/>
              <a:t>Sen: </a:t>
            </a:r>
          </a:p>
          <a:p>
            <a:r>
              <a:rPr lang="en-US" sz="1600" dirty="0"/>
              <a:t>Sen:</a:t>
            </a:r>
          </a:p>
        </p:txBody>
      </p:sp>
      <p:sp>
        <p:nvSpPr>
          <p:cNvPr id="12" name="TextBox 11"/>
          <p:cNvSpPr txBox="1"/>
          <p:nvPr/>
        </p:nvSpPr>
        <p:spPr>
          <a:xfrm>
            <a:off x="254643" y="2403183"/>
            <a:ext cx="1071384" cy="369332"/>
          </a:xfrm>
          <a:prstGeom prst="rect">
            <a:avLst/>
          </a:prstGeom>
          <a:noFill/>
        </p:spPr>
        <p:txBody>
          <a:bodyPr wrap="none" rtlCol="0">
            <a:spAutoFit/>
          </a:bodyPr>
          <a:lstStyle/>
          <a:p>
            <a:r>
              <a:rPr lang="en-US" altLang="zh-CN" dirty="0"/>
              <a:t>Dataset 1</a:t>
            </a:r>
            <a:endParaRPr lang="en-US" dirty="0"/>
          </a:p>
        </p:txBody>
      </p:sp>
      <p:sp>
        <p:nvSpPr>
          <p:cNvPr id="14" name="TextBox 13"/>
          <p:cNvSpPr txBox="1"/>
          <p:nvPr/>
        </p:nvSpPr>
        <p:spPr>
          <a:xfrm>
            <a:off x="275965" y="4713947"/>
            <a:ext cx="1071384" cy="369332"/>
          </a:xfrm>
          <a:prstGeom prst="rect">
            <a:avLst/>
          </a:prstGeom>
          <a:noFill/>
        </p:spPr>
        <p:txBody>
          <a:bodyPr wrap="none" rtlCol="0">
            <a:spAutoFit/>
          </a:bodyPr>
          <a:lstStyle/>
          <a:p>
            <a:r>
              <a:rPr lang="en-US" altLang="zh-CN" dirty="0"/>
              <a:t>Dataset 2</a:t>
            </a:r>
            <a:endParaRPr lang="en-US" dirty="0"/>
          </a:p>
        </p:txBody>
      </p:sp>
      <p:sp>
        <p:nvSpPr>
          <p:cNvPr id="2" name="Rectangle 1"/>
          <p:cNvSpPr/>
          <p:nvPr/>
        </p:nvSpPr>
        <p:spPr>
          <a:xfrm>
            <a:off x="275965" y="3670300"/>
            <a:ext cx="7699635" cy="214996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12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4066" y="1956216"/>
            <a:ext cx="6138662" cy="1045223"/>
          </a:xfrm>
          <a:prstGeom prst="rect">
            <a:avLst/>
          </a:prstGeom>
        </p:spPr>
        <p:txBody>
          <a:bodyPr wrap="square">
            <a:spAutoFit/>
          </a:bodyPr>
          <a:lstStyle/>
          <a:p>
            <a:pPr algn="ctr">
              <a:lnSpc>
                <a:spcPct val="200000"/>
              </a:lnSpc>
              <a:spcBef>
                <a:spcPts val="150"/>
              </a:spcBef>
            </a:pPr>
            <a:r>
              <a:rPr lang="en-US" sz="3600" dirty="0"/>
              <a:t>Thanks</a:t>
            </a:r>
            <a:endParaRPr lang="en-US" dirty="0"/>
          </a:p>
        </p:txBody>
      </p:sp>
    </p:spTree>
    <p:extLst>
      <p:ext uri="{BB962C8B-B14F-4D97-AF65-F5344CB8AC3E}">
        <p14:creationId xmlns:p14="http://schemas.microsoft.com/office/powerpoint/2010/main" val="1391998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13397" y="2220422"/>
          <a:ext cx="6143625" cy="2286000"/>
        </p:xfrm>
        <a:graphic>
          <a:graphicData uri="http://schemas.openxmlformats.org/drawingml/2006/table">
            <a:tbl>
              <a:tblPr/>
              <a:tblGrid>
                <a:gridCol w="714098">
                  <a:extLst>
                    <a:ext uri="{9D8B030D-6E8A-4147-A177-3AD203B41FA5}">
                      <a16:colId xmlns:a16="http://schemas.microsoft.com/office/drawing/2014/main" val="20000"/>
                    </a:ext>
                  </a:extLst>
                </a:gridCol>
                <a:gridCol w="504629">
                  <a:extLst>
                    <a:ext uri="{9D8B030D-6E8A-4147-A177-3AD203B41FA5}">
                      <a16:colId xmlns:a16="http://schemas.microsoft.com/office/drawing/2014/main" val="20001"/>
                    </a:ext>
                  </a:extLst>
                </a:gridCol>
                <a:gridCol w="1037823">
                  <a:extLst>
                    <a:ext uri="{9D8B030D-6E8A-4147-A177-3AD203B41FA5}">
                      <a16:colId xmlns:a16="http://schemas.microsoft.com/office/drawing/2014/main" val="20002"/>
                    </a:ext>
                  </a:extLst>
                </a:gridCol>
                <a:gridCol w="1135416">
                  <a:extLst>
                    <a:ext uri="{9D8B030D-6E8A-4147-A177-3AD203B41FA5}">
                      <a16:colId xmlns:a16="http://schemas.microsoft.com/office/drawing/2014/main" val="20003"/>
                    </a:ext>
                  </a:extLst>
                </a:gridCol>
                <a:gridCol w="457023">
                  <a:extLst>
                    <a:ext uri="{9D8B030D-6E8A-4147-A177-3AD203B41FA5}">
                      <a16:colId xmlns:a16="http://schemas.microsoft.com/office/drawing/2014/main" val="20004"/>
                    </a:ext>
                  </a:extLst>
                </a:gridCol>
                <a:gridCol w="457023">
                  <a:extLst>
                    <a:ext uri="{9D8B030D-6E8A-4147-A177-3AD203B41FA5}">
                      <a16:colId xmlns:a16="http://schemas.microsoft.com/office/drawing/2014/main" val="20005"/>
                    </a:ext>
                  </a:extLst>
                </a:gridCol>
                <a:gridCol w="457023">
                  <a:extLst>
                    <a:ext uri="{9D8B030D-6E8A-4147-A177-3AD203B41FA5}">
                      <a16:colId xmlns:a16="http://schemas.microsoft.com/office/drawing/2014/main" val="20006"/>
                    </a:ext>
                  </a:extLst>
                </a:gridCol>
                <a:gridCol w="1380590">
                  <a:extLst>
                    <a:ext uri="{9D8B030D-6E8A-4147-A177-3AD203B41FA5}">
                      <a16:colId xmlns:a16="http://schemas.microsoft.com/office/drawing/2014/main" val="20007"/>
                    </a:ext>
                  </a:extLst>
                </a:gridCol>
              </a:tblGrid>
              <a:tr h="142875">
                <a:tc>
                  <a:txBody>
                    <a:bodyPr/>
                    <a:lstStyle/>
                    <a:p>
                      <a:pPr algn="r" fontAlgn="b"/>
                      <a:r>
                        <a:rPr lang="en-US" sz="800" b="0" i="0" u="none" strike="noStrike">
                          <a:solidFill>
                            <a:srgbClr val="000000"/>
                          </a:solidFill>
                          <a:effectLst/>
                          <a:latin typeface="Calibri" panose="020F0502020204030204" pitchFamily="34" charset="0"/>
                        </a:rPr>
                        <a:t>ENCFF000LVO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r" fontAlgn="b"/>
                      <a:r>
                        <a:rPr lang="en-US" sz="800" b="0" i="0" u="none" strike="noStrike">
                          <a:solidFill>
                            <a:srgbClr val="000000"/>
                          </a:solidFill>
                          <a:effectLst/>
                          <a:latin typeface="Calibri" panose="020F0502020204030204" pitchFamily="34" charset="0"/>
                        </a:rPr>
                        <a:t>ENCFF000LVR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2875">
                <a:tc>
                  <a:txBody>
                    <a:bodyPr/>
                    <a:lstStyle/>
                    <a:p>
                      <a:pPr algn="r" fontAlgn="b"/>
                      <a:r>
                        <a:rPr lang="en-US" sz="800" b="0" i="0" u="none" strike="noStrike">
                          <a:solidFill>
                            <a:srgbClr val="000000"/>
                          </a:solidFill>
                          <a:effectLst/>
                          <a:latin typeface="Calibri" panose="020F0502020204030204" pitchFamily="34" charset="0"/>
                        </a:rPr>
                        <a:t>ENCFF000LVA</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875">
                <a:tc>
                  <a:txBody>
                    <a:bodyPr/>
                    <a:lstStyle/>
                    <a:p>
                      <a:pPr algn="r" fontAlgn="b"/>
                      <a:r>
                        <a:rPr lang="en-US" sz="800" b="0" i="0" u="none" strike="noStrike">
                          <a:solidFill>
                            <a:srgbClr val="000000"/>
                          </a:solidFill>
                          <a:effectLst/>
                          <a:latin typeface="Calibri" panose="020F0502020204030204" pitchFamily="34" charset="0"/>
                        </a:rPr>
                        <a:t>ENCFF000LVB</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2875">
                <a:tc>
                  <a:txBody>
                    <a:bodyPr/>
                    <a:lstStyle/>
                    <a:p>
                      <a:pPr algn="r" fontAlgn="b"/>
                      <a:r>
                        <a:rPr lang="en-US" sz="800" b="0" i="0" u="none" strike="noStrike">
                          <a:solidFill>
                            <a:srgbClr val="000000"/>
                          </a:solidFill>
                          <a:effectLst/>
                          <a:latin typeface="Calibri" panose="020F0502020204030204" pitchFamily="34" charset="0"/>
                        </a:rPr>
                        <a:t>ENCFF000LUT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2875">
                <a:tc>
                  <a:txBody>
                    <a:bodyPr/>
                    <a:lstStyle/>
                    <a:p>
                      <a:pPr algn="r" fontAlgn="b"/>
                      <a:r>
                        <a:rPr lang="en-US" sz="800" b="0" i="0" u="none" strike="noStrike">
                          <a:solidFill>
                            <a:srgbClr val="000000"/>
                          </a:solidFill>
                          <a:effectLst/>
                          <a:latin typeface="Calibri" panose="020F0502020204030204" pitchFamily="34" charset="0"/>
                        </a:rPr>
                        <a:t>ENCFF000LUV</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2875">
                <a:tc>
                  <a:txBody>
                    <a:bodyPr/>
                    <a:lstStyle/>
                    <a:p>
                      <a:pPr algn="r" fontAlgn="b"/>
                      <a:r>
                        <a:rPr lang="en-US" sz="800" b="0" i="0" u="none" strike="noStrike">
                          <a:solidFill>
                            <a:srgbClr val="000000"/>
                          </a:solidFill>
                          <a:effectLst/>
                          <a:latin typeface="Calibri" panose="020F0502020204030204" pitchFamily="34" charset="0"/>
                        </a:rPr>
                        <a:t>ENCFF000LUQ</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2875">
                <a:tc>
                  <a:txBody>
                    <a:bodyPr/>
                    <a:lstStyle/>
                    <a:p>
                      <a:pPr algn="r" fontAlgn="b"/>
                      <a:r>
                        <a:rPr lang="en-US" sz="800" b="0" i="0" u="none" strike="noStrike">
                          <a:solidFill>
                            <a:srgbClr val="000000"/>
                          </a:solidFill>
                          <a:effectLst/>
                          <a:latin typeface="Calibri" panose="020F0502020204030204" pitchFamily="34" charset="0"/>
                        </a:rPr>
                        <a:t>ENCFF000LUU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2875">
                <a:tc>
                  <a:txBody>
                    <a:bodyPr/>
                    <a:lstStyle/>
                    <a:p>
                      <a:pPr algn="r" fontAlgn="b"/>
                      <a:r>
                        <a:rPr lang="en-US" sz="800" b="0" i="0" u="none" strike="noStrike">
                          <a:solidFill>
                            <a:srgbClr val="000000"/>
                          </a:solidFill>
                          <a:effectLst/>
                          <a:latin typeface="Calibri" panose="020F0502020204030204" pitchFamily="34" charset="0"/>
                        </a:rPr>
                        <a:t>ENCFF000LWS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2875">
                <a:tc>
                  <a:txBody>
                    <a:bodyPr/>
                    <a:lstStyle/>
                    <a:p>
                      <a:pPr algn="r" fontAlgn="b"/>
                      <a:r>
                        <a:rPr lang="en-US" sz="800" b="0" i="0" u="none" strike="noStrike">
                          <a:solidFill>
                            <a:srgbClr val="000000"/>
                          </a:solidFill>
                          <a:effectLst/>
                          <a:latin typeface="Calibri" panose="020F0502020204030204" pitchFamily="34" charset="0"/>
                        </a:rPr>
                        <a:t>ENCFF000LWW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2875">
                <a:tc>
                  <a:txBody>
                    <a:bodyPr/>
                    <a:lstStyle/>
                    <a:p>
                      <a:pPr algn="r" fontAlgn="b"/>
                      <a:r>
                        <a:rPr lang="en-US" sz="800" b="0" i="0" u="none" strike="noStrike">
                          <a:solidFill>
                            <a:srgbClr val="000000"/>
                          </a:solidFill>
                          <a:effectLst/>
                          <a:latin typeface="Calibri" panose="020F0502020204030204" pitchFamily="34" charset="0"/>
                        </a:rPr>
                        <a:t>ENCFF000LVU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2875">
                <a:tc>
                  <a:txBody>
                    <a:bodyPr/>
                    <a:lstStyle/>
                    <a:p>
                      <a:pPr algn="r" fontAlgn="b"/>
                      <a:r>
                        <a:rPr lang="en-US" sz="800" b="0" i="0" u="none" strike="noStrike">
                          <a:solidFill>
                            <a:srgbClr val="000000"/>
                          </a:solidFill>
                          <a:effectLst/>
                          <a:latin typeface="Calibri" panose="020F0502020204030204" pitchFamily="34" charset="0"/>
                        </a:rPr>
                        <a:t>ENCFF000LVW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2875">
                <a:tc>
                  <a:txBody>
                    <a:bodyPr/>
                    <a:lstStyle/>
                    <a:p>
                      <a:pPr algn="r" fontAlgn="b"/>
                      <a:r>
                        <a:rPr lang="en-US" sz="800" b="0" i="0" u="none" strike="noStrike">
                          <a:solidFill>
                            <a:srgbClr val="000000"/>
                          </a:solidFill>
                          <a:effectLst/>
                          <a:latin typeface="Calibri" panose="020F0502020204030204" pitchFamily="34" charset="0"/>
                        </a:rPr>
                        <a:t>ENCFF000LVI</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42875">
                <a:tc>
                  <a:txBody>
                    <a:bodyPr/>
                    <a:lstStyle/>
                    <a:p>
                      <a:pPr algn="r" fontAlgn="b"/>
                      <a:r>
                        <a:rPr lang="en-US" sz="800" b="0" i="0" u="none" strike="noStrike">
                          <a:solidFill>
                            <a:srgbClr val="000000"/>
                          </a:solidFill>
                          <a:effectLst/>
                          <a:latin typeface="Calibri" panose="020F0502020204030204" pitchFamily="34" charset="0"/>
                        </a:rPr>
                        <a:t>ENCFF000LVK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42875">
                <a:tc>
                  <a:txBody>
                    <a:bodyPr/>
                    <a:lstStyle/>
                    <a:p>
                      <a:pPr algn="r" fontAlgn="b"/>
                      <a:r>
                        <a:rPr lang="en-US" sz="800" b="0" i="0" u="none" strike="noStrike">
                          <a:solidFill>
                            <a:srgbClr val="000000"/>
                          </a:solidFill>
                          <a:effectLst/>
                          <a:latin typeface="Calibri" panose="020F0502020204030204" pitchFamily="34" charset="0"/>
                        </a:rPr>
                        <a:t>ENCFF000LVJ</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2875">
                <a:tc>
                  <a:txBody>
                    <a:bodyPr/>
                    <a:lstStyle/>
                    <a:p>
                      <a:pPr algn="r" fontAlgn="b"/>
                      <a:r>
                        <a:rPr lang="en-US" sz="800" b="0" i="0" u="none" strike="noStrike">
                          <a:solidFill>
                            <a:srgbClr val="000000"/>
                          </a:solidFill>
                          <a:effectLst/>
                          <a:latin typeface="Calibri" panose="020F0502020204030204" pitchFamily="34" charset="0"/>
                        </a:rPr>
                        <a:t>ENCFF000LVN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 name="TextBox 4"/>
          <p:cNvSpPr txBox="1"/>
          <p:nvPr/>
        </p:nvSpPr>
        <p:spPr>
          <a:xfrm>
            <a:off x="574890" y="1552595"/>
            <a:ext cx="2574679" cy="427040"/>
          </a:xfrm>
          <a:prstGeom prst="rect">
            <a:avLst/>
          </a:prstGeom>
          <a:noFill/>
        </p:spPr>
        <p:txBody>
          <a:bodyPr wrap="none" rtlCol="0">
            <a:spAutoFit/>
          </a:bodyPr>
          <a:lstStyle/>
          <a:p>
            <a:r>
              <a:rPr lang="en-US" altLang="zh-CN" sz="1350"/>
              <a:t>16 data from 8 tissues in ENCODE </a:t>
            </a:r>
          </a:p>
          <a:p>
            <a:r>
              <a:rPr lang="en-US" altLang="zh-CN" sz="825"/>
              <a:t>(samples for each tissue&gt;=3)</a:t>
            </a:r>
            <a:endParaRPr lang="en-US" sz="825"/>
          </a:p>
        </p:txBody>
      </p:sp>
    </p:spTree>
    <p:extLst>
      <p:ext uri="{BB962C8B-B14F-4D97-AF65-F5344CB8AC3E}">
        <p14:creationId xmlns:p14="http://schemas.microsoft.com/office/powerpoint/2010/main" val="840888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821" y="1497430"/>
            <a:ext cx="2835453" cy="21794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243" y="1497430"/>
            <a:ext cx="2904578" cy="219234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 y="1498420"/>
            <a:ext cx="2872547" cy="2172059"/>
          </a:xfrm>
          <a:prstGeom prst="rect">
            <a:avLst/>
          </a:prstGeom>
        </p:spPr>
      </p:pic>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7120518" y="3759857"/>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992263" y="3676879"/>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294774" y="4536448"/>
            <a:ext cx="8572500" cy="1558119"/>
          </a:xfrm>
          <a:prstGeom prst="rect">
            <a:avLst/>
          </a:prstGeom>
          <a:noFill/>
        </p:spPr>
        <p:txBody>
          <a:bodyPr wrap="square" rtlCol="0">
            <a:spAutoFit/>
          </a:bodyPr>
          <a:lstStyle/>
          <a:p>
            <a:r>
              <a:rPr lang="en-US" sz="825" dirty="0"/>
              <a:t>Method: Linkage disequilibrium (R</a:t>
            </a:r>
            <a:r>
              <a:rPr lang="en-US" sz="825" baseline="30000" dirty="0"/>
              <a:t>2</a:t>
            </a:r>
            <a:r>
              <a:rPr lang="en-US" sz="825" dirty="0"/>
              <a:t>) for pair-wised </a:t>
            </a:r>
            <a:r>
              <a:rPr lang="en-US" sz="825" dirty="0" err="1"/>
              <a:t>CpG</a:t>
            </a:r>
            <a:r>
              <a:rPr lang="en-US" sz="825" dirty="0"/>
              <a:t> loci within the methylation blocks were calculated. There are two kinds of methylation block in human genomes, </a:t>
            </a:r>
          </a:p>
          <a:p>
            <a:endParaRPr lang="en-US" sz="825" dirty="0"/>
          </a:p>
          <a:p>
            <a:r>
              <a:rPr lang="en-US" sz="825" dirty="0"/>
              <a:t>1) low variation within the methylation block (92%)</a:t>
            </a:r>
          </a:p>
          <a:p>
            <a:r>
              <a:rPr lang="en-US" sz="825" dirty="0"/>
              <a:t>2) high variation methylation block(8%)</a:t>
            </a:r>
          </a:p>
          <a:p>
            <a:endParaRPr lang="en-US" sz="825" dirty="0"/>
          </a:p>
          <a:p>
            <a:r>
              <a:rPr lang="en-US" sz="1350" dirty="0"/>
              <a:t>Compared with the R2 decay trend, we can find cancer cells decay stronger than stem cell and normal cells.</a:t>
            </a:r>
          </a:p>
          <a:p>
            <a:endParaRPr lang="en-US" sz="1350" dirty="0"/>
          </a:p>
          <a:p>
            <a:r>
              <a:rPr lang="en-US" sz="1350" dirty="0"/>
              <a:t>In the next slice, we can also find cancer start to decay in nearby neighbor </a:t>
            </a:r>
            <a:r>
              <a:rPr lang="en-US" sz="1350" dirty="0" err="1"/>
              <a:t>CpGs</a:t>
            </a:r>
            <a:r>
              <a:rPr lang="en-US" sz="1350" dirty="0"/>
              <a:t> compared with normal and stem cell</a:t>
            </a:r>
          </a:p>
          <a:p>
            <a:r>
              <a:rPr lang="en-US" sz="1350" dirty="0"/>
              <a:t> </a:t>
            </a:r>
          </a:p>
        </p:txBody>
      </p:sp>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1822986" y="984080"/>
            <a:ext cx="5814605"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Absolute Distance Between Pair-wise </a:t>
            </a:r>
            <a:r>
              <a:rPr lang="en-US" sz="1500" dirty="0" err="1"/>
              <a:t>CpGs</a:t>
            </a:r>
            <a:endParaRPr lang="en-US" sz="1500" dirty="0"/>
          </a:p>
        </p:txBody>
      </p:sp>
      <p:sp>
        <p:nvSpPr>
          <p:cNvPr id="17" name="Rectangle 16"/>
          <p:cNvSpPr/>
          <p:nvPr/>
        </p:nvSpPr>
        <p:spPr>
          <a:xfrm>
            <a:off x="4575073" y="1931162"/>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1651117"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553785" y="1810647"/>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4096515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26" y="1502740"/>
            <a:ext cx="2954911" cy="20322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36" y="1486076"/>
            <a:ext cx="2889151" cy="199234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257" y="1488908"/>
            <a:ext cx="2891481" cy="1958090"/>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sp>
        <p:nvSpPr>
          <p:cNvPr id="8" name="TextBox 7"/>
          <p:cNvSpPr txBox="1"/>
          <p:nvPr/>
        </p:nvSpPr>
        <p:spPr>
          <a:xfrm>
            <a:off x="380725" y="1000807"/>
            <a:ext cx="8518166"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Relative Distance Between Pair-wise </a:t>
            </a:r>
            <a:r>
              <a:rPr lang="en-US" sz="1500" dirty="0" err="1"/>
              <a:t>CpGs</a:t>
            </a:r>
            <a:r>
              <a:rPr lang="en-US" sz="1500" dirty="0"/>
              <a:t> (adjusted by length of </a:t>
            </a:r>
            <a:r>
              <a:rPr lang="en-US" sz="1500" dirty="0" err="1"/>
              <a:t>MethyBlock</a:t>
            </a:r>
            <a:r>
              <a:rPr lang="en-US" sz="15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470224" y="1748803"/>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923330"/>
          </a:xfrm>
          <a:prstGeom prst="rect">
            <a:avLst/>
          </a:prstGeom>
          <a:noFill/>
        </p:spPr>
        <p:txBody>
          <a:bodyPr wrap="square" rtlCol="0">
            <a:spAutoFit/>
          </a:bodyPr>
          <a:lstStyle/>
          <a:p>
            <a:endParaRPr lang="en-US" sz="1350" dirty="0"/>
          </a:p>
          <a:p>
            <a:r>
              <a:rPr lang="en-US" sz="1350" dirty="0"/>
              <a:t>On the other side, we can find Linkage disequilibrium (R</a:t>
            </a:r>
            <a:r>
              <a:rPr lang="en-US" sz="1350" baseline="30000" dirty="0"/>
              <a:t>2</a:t>
            </a:r>
            <a:r>
              <a:rPr lang="en-US" sz="1350" dirty="0"/>
              <a:t>) begins to decay from very nearby neighbor </a:t>
            </a:r>
            <a:r>
              <a:rPr lang="en-US" sz="1350" dirty="0" err="1"/>
              <a:t>CpGs</a:t>
            </a:r>
            <a:r>
              <a:rPr lang="en-US" sz="1350" dirty="0"/>
              <a:t> therefore the decay coefficient is large than normal and stem cells. In contrast, stem cell and normal seems to decay at far </a:t>
            </a:r>
            <a:r>
              <a:rPr lang="en-US" sz="1350" dirty="0" err="1"/>
              <a:t>CpGs</a:t>
            </a:r>
            <a:r>
              <a:rPr lang="en-US" sz="1350" dirty="0"/>
              <a:t> therefore the decay coefficient is smaller. </a:t>
            </a:r>
          </a:p>
        </p:txBody>
      </p:sp>
    </p:spTree>
    <p:extLst>
      <p:ext uri="{BB962C8B-B14F-4D97-AF65-F5344CB8AC3E}">
        <p14:creationId xmlns:p14="http://schemas.microsoft.com/office/powerpoint/2010/main" val="58134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037" y="1115385"/>
            <a:ext cx="5875006" cy="323165"/>
          </a:xfrm>
          <a:prstGeom prst="rect">
            <a:avLst/>
          </a:prstGeom>
          <a:noFill/>
        </p:spPr>
        <p:txBody>
          <a:bodyPr wrap="none" rtlCol="0">
            <a:spAutoFit/>
          </a:bodyPr>
          <a:lstStyle/>
          <a:p>
            <a:r>
              <a:rPr lang="en-US" altLang="zh-CN" sz="1500"/>
              <a:t>Differential methylation haplotype regions between cancers and normals</a:t>
            </a:r>
            <a:endParaRPr lang="en-US" sz="900"/>
          </a:p>
        </p:txBody>
      </p:sp>
    </p:spTree>
    <p:extLst>
      <p:ext uri="{BB962C8B-B14F-4D97-AF65-F5344CB8AC3E}">
        <p14:creationId xmlns:p14="http://schemas.microsoft.com/office/powerpoint/2010/main" val="1407194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8729" y="970873"/>
            <a:ext cx="3404969" cy="4270082"/>
            <a:chOff x="465991" y="1673518"/>
            <a:chExt cx="3404969" cy="4270082"/>
          </a:xfrm>
        </p:grpSpPr>
        <p:pic>
          <p:nvPicPr>
            <p:cNvPr id="3" name="Picture 2"/>
            <p:cNvPicPr>
              <a:picLocks noChangeAspect="1"/>
            </p:cNvPicPr>
            <p:nvPr/>
          </p:nvPicPr>
          <p:blipFill rotWithShape="1">
            <a:blip r:embed="rId2"/>
            <a:srcRect t="13507" r="8978" b="3450"/>
            <a:stretch/>
          </p:blipFill>
          <p:spPr>
            <a:xfrm>
              <a:off x="465991" y="1673518"/>
              <a:ext cx="3404969" cy="4270082"/>
            </a:xfrm>
            <a:prstGeom prst="rect">
              <a:avLst/>
            </a:prstGeom>
          </p:spPr>
        </p:pic>
        <p:sp>
          <p:nvSpPr>
            <p:cNvPr id="4" name="Rectangle 3"/>
            <p:cNvSpPr/>
            <p:nvPr/>
          </p:nvSpPr>
          <p:spPr>
            <a:xfrm>
              <a:off x="1696720" y="3156327"/>
              <a:ext cx="1538050" cy="307777"/>
            </a:xfrm>
            <a:prstGeom prst="rect">
              <a:avLst/>
            </a:prstGeom>
          </p:spPr>
          <p:txBody>
            <a:bodyPr wrap="none">
              <a:spAutoFit/>
            </a:bodyPr>
            <a:lstStyle/>
            <a:p>
              <a:r>
                <a:rPr lang="en-US" altLang="zh-CN" sz="1400" b="1" dirty="0">
                  <a:solidFill>
                    <a:srgbClr val="FF0000"/>
                  </a:solidFill>
                  <a:cs typeface="Aldhabi" panose="01000000000000000000" pitchFamily="2" charset="-78"/>
                </a:rPr>
                <a:t>E</a:t>
              </a:r>
              <a:r>
                <a:rPr lang="en-US" sz="1400" b="1" dirty="0">
                  <a:solidFill>
                    <a:srgbClr val="FF0000"/>
                  </a:solidFill>
                  <a:cs typeface="Aldhabi" panose="01000000000000000000" pitchFamily="2" charset="-78"/>
                </a:rPr>
                <a:t>xponential decay</a:t>
              </a:r>
            </a:p>
          </p:txBody>
        </p:sp>
        <p:cxnSp>
          <p:nvCxnSpPr>
            <p:cNvPr id="5" name="Straight Arrow Connector 4"/>
            <p:cNvCxnSpPr/>
            <p:nvPr/>
          </p:nvCxnSpPr>
          <p:spPr>
            <a:xfrm flipH="1" flipV="1">
              <a:off x="1696720" y="2875280"/>
              <a:ext cx="95029" cy="257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245360" y="4065853"/>
              <a:ext cx="206760" cy="14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52119" y="3871118"/>
              <a:ext cx="1167820" cy="307777"/>
            </a:xfrm>
            <a:prstGeom prst="rect">
              <a:avLst/>
            </a:prstGeom>
          </p:spPr>
          <p:txBody>
            <a:bodyPr wrap="none">
              <a:spAutoFit/>
            </a:bodyPr>
            <a:lstStyle/>
            <a:p>
              <a:r>
                <a:rPr lang="en-US" altLang="zh-CN" sz="1400" b="1" dirty="0">
                  <a:solidFill>
                    <a:srgbClr val="00B050"/>
                  </a:solidFill>
                  <a:cs typeface="Aldhabi" panose="01000000000000000000" pitchFamily="2" charset="-78"/>
                </a:rPr>
                <a:t>Conservation</a:t>
              </a:r>
              <a:endParaRPr lang="en-US" sz="1400" b="1" dirty="0">
                <a:solidFill>
                  <a:srgbClr val="00B050"/>
                </a:solidFill>
                <a:cs typeface="Aldhabi" panose="01000000000000000000" pitchFamily="2" charset="-78"/>
              </a:endParaRPr>
            </a:p>
          </p:txBody>
        </p:sp>
      </p:grpSp>
      <p:sp>
        <p:nvSpPr>
          <p:cNvPr id="8" name="Rectangle 7"/>
          <p:cNvSpPr/>
          <p:nvPr/>
        </p:nvSpPr>
        <p:spPr>
          <a:xfrm>
            <a:off x="411448" y="102195"/>
            <a:ext cx="9156008" cy="461665"/>
          </a:xfrm>
          <a:prstGeom prst="rect">
            <a:avLst/>
          </a:prstGeom>
        </p:spPr>
        <p:txBody>
          <a:bodyPr wrap="square">
            <a:spAutoFit/>
          </a:bodyPr>
          <a:lstStyle/>
          <a:p>
            <a:r>
              <a:rPr lang="en-US" altLang="zh-CN" sz="2400" b="1" dirty="0"/>
              <a:t>Methylation block conservation among 11 human normal tissues</a:t>
            </a:r>
            <a:endParaRPr lang="en-US" sz="2400" b="1" dirty="0"/>
          </a:p>
        </p:txBody>
      </p:sp>
      <p:sp>
        <p:nvSpPr>
          <p:cNvPr id="9" name="Rectangle 8"/>
          <p:cNvSpPr/>
          <p:nvPr/>
        </p:nvSpPr>
        <p:spPr>
          <a:xfrm>
            <a:off x="3829213" y="1607298"/>
            <a:ext cx="5260245" cy="2585323"/>
          </a:xfrm>
          <a:prstGeom prst="rect">
            <a:avLst/>
          </a:prstGeom>
        </p:spPr>
        <p:txBody>
          <a:bodyPr wrap="square">
            <a:spAutoFit/>
          </a:bodyPr>
          <a:lstStyle/>
          <a:p>
            <a:r>
              <a:rPr lang="en-US" dirty="0">
                <a:latin typeface="Arial" panose="020B0604020202020204" pitchFamily="34" charset="0"/>
              </a:rPr>
              <a:t>2421 methylation block regions (</a:t>
            </a:r>
            <a:r>
              <a:rPr lang="en-US" b="1" dirty="0"/>
              <a:t>59.97% in WGBS</a:t>
            </a:r>
            <a:r>
              <a:rPr lang="en-US" dirty="0">
                <a:latin typeface="Arial" panose="020B0604020202020204" pitchFamily="34" charset="0"/>
              </a:rPr>
              <a:t>) were collected from 11 tissues. The probability of the number occurred in different tissues would be in a exponential decay as the red lines showed (P=0.4). However, we found a regions significantly deviate from the theoretical </a:t>
            </a:r>
            <a:r>
              <a:rPr lang="en-US" altLang="zh-CN" dirty="0">
                <a:latin typeface="Arial" panose="020B0604020202020204" pitchFamily="34" charset="0"/>
              </a:rPr>
              <a:t>distribution (P&lt;2.2</a:t>
            </a:r>
            <a:r>
              <a:rPr lang="en-US" b="1" dirty="0"/>
              <a:t> × </a:t>
            </a:r>
            <a:r>
              <a:rPr lang="en-US" altLang="zh-CN" dirty="0">
                <a:latin typeface="Arial" panose="020B0604020202020204" pitchFamily="34" charset="0"/>
              </a:rPr>
              <a:t>10</a:t>
            </a:r>
            <a:r>
              <a:rPr lang="en-US" altLang="zh-CN" baseline="30000" dirty="0">
                <a:latin typeface="Arial" panose="020B0604020202020204" pitchFamily="34" charset="0"/>
              </a:rPr>
              <a:t>-16</a:t>
            </a:r>
            <a:r>
              <a:rPr lang="en-US" altLang="zh-CN" dirty="0">
                <a:latin typeface="Arial" panose="020B0604020202020204" pitchFamily="34" charset="0"/>
              </a:rPr>
              <a:t>,chi-square test) and therefore, the methylation block have strong conservation in different tissues.</a:t>
            </a:r>
            <a:endParaRPr lang="en-US" dirty="0"/>
          </a:p>
        </p:txBody>
      </p:sp>
      <p:sp>
        <p:nvSpPr>
          <p:cNvPr id="10" name="Rectangle 9"/>
          <p:cNvSpPr/>
          <p:nvPr/>
        </p:nvSpPr>
        <p:spPr>
          <a:xfrm>
            <a:off x="3907749" y="5641172"/>
            <a:ext cx="5181708" cy="369332"/>
          </a:xfrm>
          <a:prstGeom prst="rect">
            <a:avLst/>
          </a:prstGeom>
        </p:spPr>
        <p:txBody>
          <a:bodyPr wrap="square">
            <a:spAutoFit/>
          </a:bodyPr>
          <a:lstStyle/>
          <a:p>
            <a:r>
              <a:rPr lang="en-US" dirty="0"/>
              <a:t> P=length(blocks)/(length(</a:t>
            </a:r>
            <a:r>
              <a:rPr lang="en-US" dirty="0" err="1"/>
              <a:t>uniqueblock</a:t>
            </a:r>
            <a:r>
              <a:rPr lang="en-US" dirty="0"/>
              <a:t>)*</a:t>
            </a:r>
            <a:r>
              <a:rPr lang="en-US" dirty="0" err="1"/>
              <a:t>event.time</a:t>
            </a:r>
            <a:r>
              <a:rPr lang="en-US" dirty="0"/>
              <a:t>)</a:t>
            </a:r>
          </a:p>
        </p:txBody>
      </p:sp>
    </p:spTree>
    <p:extLst>
      <p:ext uri="{BB962C8B-B14F-4D97-AF65-F5344CB8AC3E}">
        <p14:creationId xmlns:p14="http://schemas.microsoft.com/office/powerpoint/2010/main" val="341232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2" y="1711169"/>
            <a:ext cx="8385756" cy="2597644"/>
          </a:xfrm>
          <a:prstGeom prst="rect">
            <a:avLst/>
          </a:prstGeom>
        </p:spPr>
      </p:pic>
      <p:sp>
        <p:nvSpPr>
          <p:cNvPr id="3" name="TextBox 2"/>
          <p:cNvSpPr txBox="1"/>
          <p:nvPr/>
        </p:nvSpPr>
        <p:spPr>
          <a:xfrm>
            <a:off x="2344715" y="340104"/>
            <a:ext cx="4584909" cy="369332"/>
          </a:xfrm>
          <a:prstGeom prst="rect">
            <a:avLst/>
          </a:prstGeom>
          <a:noFill/>
        </p:spPr>
        <p:txBody>
          <a:bodyPr wrap="none" rtlCol="0">
            <a:spAutoFit/>
          </a:bodyPr>
          <a:lstStyle/>
          <a:p>
            <a:r>
              <a:rPr lang="en-US" dirty="0"/>
              <a:t>MHL of Cancer specific MHBs in Cancer plasma</a:t>
            </a:r>
          </a:p>
        </p:txBody>
      </p:sp>
      <p:sp>
        <p:nvSpPr>
          <p:cNvPr id="4" name="Rectangle 3"/>
          <p:cNvSpPr/>
          <p:nvPr/>
        </p:nvSpPr>
        <p:spPr>
          <a:xfrm>
            <a:off x="1250431" y="4827615"/>
            <a:ext cx="6895398" cy="1107996"/>
          </a:xfrm>
          <a:prstGeom prst="rect">
            <a:avLst/>
          </a:prstGeom>
        </p:spPr>
        <p:txBody>
          <a:bodyPr wrap="square">
            <a:spAutoFit/>
          </a:bodyPr>
          <a:lstStyle/>
          <a:p>
            <a:r>
              <a:rPr lang="en-US" sz="1100" dirty="0">
                <a:solidFill>
                  <a:srgbClr val="000000"/>
                </a:solidFill>
                <a:latin typeface="Arial" panose="020B0604020202020204" pitchFamily="34" charset="0"/>
              </a:rPr>
              <a:t>Regions whose MHL were hyper in cancer tissue however hypo in all the normal samples (all the tissues)</a:t>
            </a:r>
          </a:p>
          <a:p>
            <a:endParaRPr lang="en-US" sz="1100" dirty="0">
              <a:solidFill>
                <a:srgbClr val="000000"/>
              </a:solidFill>
              <a:latin typeface="Arial" panose="020B0604020202020204" pitchFamily="34" charset="0"/>
            </a:endParaRPr>
          </a:p>
          <a:p>
            <a:r>
              <a:rPr lang="en-US" sz="1100" dirty="0">
                <a:solidFill>
                  <a:srgbClr val="000000"/>
                </a:solidFill>
                <a:latin typeface="Arial" panose="020B0604020202020204" pitchFamily="34" charset="0"/>
              </a:rPr>
              <a:t>Cancer Tissues: Hyper-MHL</a:t>
            </a:r>
          </a:p>
          <a:p>
            <a:r>
              <a:rPr lang="en-US" sz="1100" dirty="0">
                <a:solidFill>
                  <a:srgbClr val="000000"/>
                </a:solidFill>
                <a:latin typeface="Arial" panose="020B0604020202020204" pitchFamily="34" charset="0"/>
              </a:rPr>
              <a:t>Normal Plasma: Hypo-MHL</a:t>
            </a:r>
          </a:p>
          <a:p>
            <a:r>
              <a:rPr lang="en-US" sz="1100" dirty="0">
                <a:solidFill>
                  <a:srgbClr val="000000"/>
                </a:solidFill>
                <a:latin typeface="Arial" panose="020B0604020202020204" pitchFamily="34" charset="0"/>
              </a:rPr>
              <a:t>Normal Tissues: Hypo-MHL in its corresponding normal tissues</a:t>
            </a:r>
          </a:p>
          <a:p>
            <a:r>
              <a:rPr lang="en-US" sz="1100" dirty="0">
                <a:solidFill>
                  <a:srgbClr val="000000"/>
                </a:solidFill>
                <a:latin typeface="Arial" panose="020B0604020202020204" pitchFamily="34" charset="0"/>
              </a:rPr>
              <a:t>=&gt; Cancer Plasma ? </a:t>
            </a:r>
          </a:p>
        </p:txBody>
      </p:sp>
      <p:sp>
        <p:nvSpPr>
          <p:cNvPr id="5" name="Rectangle 4"/>
          <p:cNvSpPr/>
          <p:nvPr/>
        </p:nvSpPr>
        <p:spPr>
          <a:xfrm>
            <a:off x="2556991" y="915368"/>
            <a:ext cx="3933193" cy="276999"/>
          </a:xfrm>
          <a:prstGeom prst="rect">
            <a:avLst/>
          </a:prstGeom>
        </p:spPr>
        <p:txBody>
          <a:bodyPr wrap="none">
            <a:spAutoFit/>
          </a:bodyPr>
          <a:lstStyle/>
          <a:p>
            <a:r>
              <a:rPr lang="en-US" sz="1200" dirty="0">
                <a:solidFill>
                  <a:srgbClr val="000000"/>
                </a:solidFill>
                <a:latin typeface="Arial" panose="020B0604020202020204" pitchFamily="34" charset="0"/>
              </a:rPr>
              <a:t>Hypo-MHL in corresponding normal tissues (N37+Salk)</a:t>
            </a:r>
            <a:endParaRPr lang="en-US" sz="1200" dirty="0"/>
          </a:p>
        </p:txBody>
      </p:sp>
    </p:spTree>
    <p:extLst>
      <p:ext uri="{BB962C8B-B14F-4D97-AF65-F5344CB8AC3E}">
        <p14:creationId xmlns:p14="http://schemas.microsoft.com/office/powerpoint/2010/main" val="197886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015"/>
            <a:ext cx="921789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Haplotype Blocks Validation</a:t>
            </a:r>
          </a:p>
        </p:txBody>
      </p:sp>
      <p:sp>
        <p:nvSpPr>
          <p:cNvPr id="5" name="Rectangle 4"/>
          <p:cNvSpPr/>
          <p:nvPr/>
        </p:nvSpPr>
        <p:spPr>
          <a:xfrm>
            <a:off x="2398528" y="1618181"/>
            <a:ext cx="4179349" cy="369332"/>
          </a:xfrm>
          <a:prstGeom prst="rect">
            <a:avLst/>
          </a:prstGeom>
        </p:spPr>
        <p:txBody>
          <a:bodyPr wrap="none">
            <a:spAutoFit/>
          </a:bodyPr>
          <a:lstStyle/>
          <a:p>
            <a:r>
              <a:rPr lang="en-US" b="1" dirty="0">
                <a:solidFill>
                  <a:srgbClr val="000000"/>
                </a:solidFill>
                <a:latin typeface="Arial" panose="020B0604020202020204" pitchFamily="34" charset="0"/>
                <a:ea typeface="Arial" panose="020B0604020202020204" pitchFamily="34" charset="0"/>
              </a:rPr>
              <a:t>Pairwise correlation coefficient &gt;0.5 </a:t>
            </a:r>
            <a:endParaRPr lang="en-US" b="1" dirty="0"/>
          </a:p>
        </p:txBody>
      </p:sp>
      <p:grpSp>
        <p:nvGrpSpPr>
          <p:cNvPr id="14" name="Group 13"/>
          <p:cNvGrpSpPr/>
          <p:nvPr/>
        </p:nvGrpSpPr>
        <p:grpSpPr>
          <a:xfrm>
            <a:off x="396722" y="2066230"/>
            <a:ext cx="2632425" cy="2841875"/>
            <a:chOff x="2786918" y="1719475"/>
            <a:chExt cx="3549345" cy="4013094"/>
          </a:xfrm>
        </p:grpSpPr>
        <p:pic>
          <p:nvPicPr>
            <p:cNvPr id="2" name="Picture 1"/>
            <p:cNvPicPr>
              <a:picLocks noChangeAspect="1"/>
            </p:cNvPicPr>
            <p:nvPr/>
          </p:nvPicPr>
          <p:blipFill rotWithShape="1">
            <a:blip r:embed="rId3"/>
            <a:srcRect l="10679"/>
            <a:stretch/>
          </p:blipFill>
          <p:spPr>
            <a:xfrm>
              <a:off x="2786918" y="2296352"/>
              <a:ext cx="3549345" cy="3436217"/>
            </a:xfrm>
            <a:prstGeom prst="rect">
              <a:avLst/>
            </a:prstGeom>
          </p:spPr>
        </p:pic>
        <p:sp>
          <p:nvSpPr>
            <p:cNvPr id="6" name="Rectangle 5"/>
            <p:cNvSpPr/>
            <p:nvPr/>
          </p:nvSpPr>
          <p:spPr>
            <a:xfrm>
              <a:off x="3286351" y="3027873"/>
              <a:ext cx="817707"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1258 </a:t>
              </a:r>
              <a:endParaRPr lang="en-US" sz="1200" dirty="0"/>
            </a:p>
          </p:txBody>
        </p:sp>
        <p:sp>
          <p:nvSpPr>
            <p:cNvPr id="8" name="Rectangle 7"/>
            <p:cNvSpPr/>
            <p:nvPr/>
          </p:nvSpPr>
          <p:spPr>
            <a:xfrm>
              <a:off x="5246721" y="3397205"/>
              <a:ext cx="817707"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8,920</a:t>
              </a:r>
              <a:endParaRPr lang="en-US" sz="1200" dirty="0"/>
            </a:p>
          </p:txBody>
        </p:sp>
        <p:sp>
          <p:nvSpPr>
            <p:cNvPr id="9" name="Rectangle 8"/>
            <p:cNvSpPr/>
            <p:nvPr/>
          </p:nvSpPr>
          <p:spPr>
            <a:xfrm>
              <a:off x="3357916" y="1763291"/>
              <a:ext cx="817707"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2,212</a:t>
              </a:r>
              <a:endParaRPr lang="en-US" sz="1200" dirty="0"/>
            </a:p>
          </p:txBody>
        </p:sp>
        <p:sp>
          <p:nvSpPr>
            <p:cNvPr id="10" name="Rectangle 9"/>
            <p:cNvSpPr/>
            <p:nvPr/>
          </p:nvSpPr>
          <p:spPr>
            <a:xfrm>
              <a:off x="5117338" y="1719475"/>
              <a:ext cx="940063"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23,517</a:t>
              </a:r>
            </a:p>
          </p:txBody>
        </p:sp>
        <p:sp>
          <p:nvSpPr>
            <p:cNvPr id="11" name="Rectangle 10"/>
            <p:cNvSpPr/>
            <p:nvPr/>
          </p:nvSpPr>
          <p:spPr>
            <a:xfrm>
              <a:off x="3367543" y="2066088"/>
              <a:ext cx="891583"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56.8%</a:t>
              </a:r>
              <a:endParaRPr lang="en-US" sz="1200" dirty="0"/>
            </a:p>
          </p:txBody>
        </p:sp>
        <p:sp>
          <p:nvSpPr>
            <p:cNvPr id="12" name="Rectangle 11"/>
            <p:cNvSpPr/>
            <p:nvPr/>
          </p:nvSpPr>
          <p:spPr>
            <a:xfrm>
              <a:off x="5117338" y="2010413"/>
              <a:ext cx="891583"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37.9%</a:t>
              </a:r>
              <a:endParaRPr lang="en-US" sz="1200" dirty="0"/>
            </a:p>
          </p:txBody>
        </p:sp>
      </p:grpSp>
      <p:sp>
        <p:nvSpPr>
          <p:cNvPr id="13" name="Rectangle 12"/>
          <p:cNvSpPr/>
          <p:nvPr/>
        </p:nvSpPr>
        <p:spPr>
          <a:xfrm>
            <a:off x="156292" y="5344385"/>
            <a:ext cx="9182711" cy="923330"/>
          </a:xfrm>
          <a:prstGeom prst="rect">
            <a:avLst/>
          </a:prstGeom>
        </p:spPr>
        <p:txBody>
          <a:bodyPr wrap="square">
            <a:spAutoFit/>
          </a:bodyPr>
          <a:lstStyle/>
          <a:p>
            <a:r>
              <a:rPr lang="en-US" dirty="0">
                <a:solidFill>
                  <a:srgbClr val="000000"/>
                </a:solidFill>
                <a:latin typeface="Arial" panose="020B0604020202020204" pitchFamily="34" charset="0"/>
                <a:ea typeface="Arial" panose="020B0604020202020204" pitchFamily="34" charset="0"/>
              </a:rPr>
              <a:t>MHB represents a distinct class of genomic feature where local </a:t>
            </a:r>
            <a:r>
              <a:rPr lang="en-US" dirty="0" err="1">
                <a:solidFill>
                  <a:srgbClr val="000000"/>
                </a:solidFill>
                <a:latin typeface="Arial" panose="020B0604020202020204" pitchFamily="34" charset="0"/>
                <a:ea typeface="Arial" panose="020B0604020202020204" pitchFamily="34" charset="0"/>
              </a:rPr>
              <a:t>CpG</a:t>
            </a:r>
            <a:r>
              <a:rPr lang="en-US" dirty="0">
                <a:solidFill>
                  <a:srgbClr val="000000"/>
                </a:solidFill>
                <a:latin typeface="Arial" panose="020B0604020202020204" pitchFamily="34" charset="0"/>
                <a:ea typeface="Arial" panose="020B0604020202020204" pitchFamily="34" charset="0"/>
              </a:rPr>
              <a:t> methylation is established or removed in a highly coordinated manner at the level of single DNA molecules, presumably due to the </a:t>
            </a:r>
            <a:r>
              <a:rPr lang="en-US" dirty="0" err="1">
                <a:solidFill>
                  <a:srgbClr val="000000"/>
                </a:solidFill>
                <a:latin typeface="Arial" panose="020B0604020202020204" pitchFamily="34" charset="0"/>
                <a:ea typeface="Arial" panose="020B0604020202020204" pitchFamily="34" charset="0"/>
              </a:rPr>
              <a:t>processive</a:t>
            </a:r>
            <a:r>
              <a:rPr lang="en-US" dirty="0">
                <a:solidFill>
                  <a:srgbClr val="000000"/>
                </a:solidFill>
                <a:latin typeface="Arial" panose="020B0604020202020204" pitchFamily="34" charset="0"/>
                <a:ea typeface="Arial" panose="020B0604020202020204" pitchFamily="34" charset="0"/>
              </a:rPr>
              <a:t> activities of related enzymes. </a:t>
            </a:r>
            <a:endParaRPr lang="en-US" dirty="0"/>
          </a:p>
        </p:txBody>
      </p:sp>
      <p:sp>
        <p:nvSpPr>
          <p:cNvPr id="15" name="Rectangle 14"/>
          <p:cNvSpPr/>
          <p:nvPr/>
        </p:nvSpPr>
        <p:spPr>
          <a:xfrm>
            <a:off x="2221072" y="967179"/>
            <a:ext cx="2082621" cy="369332"/>
          </a:xfrm>
          <a:prstGeom prst="rect">
            <a:avLst/>
          </a:prstGeom>
        </p:spPr>
        <p:txBody>
          <a:bodyPr wrap="none">
            <a:spAutoFit/>
          </a:bodyPr>
          <a:lstStyle/>
          <a:p>
            <a:r>
              <a:rPr lang="en-US" dirty="0">
                <a:solidFill>
                  <a:srgbClr val="000000"/>
                </a:solidFill>
                <a:latin typeface="Arial" panose="020B0604020202020204" pitchFamily="34" charset="0"/>
                <a:ea typeface="Arial" panose="020B0604020202020204" pitchFamily="34" charset="0"/>
              </a:rPr>
              <a:t>637 sets HM450K </a:t>
            </a:r>
            <a:endParaRPr lang="en-US" dirty="0"/>
          </a:p>
        </p:txBody>
      </p:sp>
      <p:sp>
        <p:nvSpPr>
          <p:cNvPr id="16" name="Rectangle 15"/>
          <p:cNvSpPr/>
          <p:nvPr/>
        </p:nvSpPr>
        <p:spPr>
          <a:xfrm>
            <a:off x="4832976" y="984790"/>
            <a:ext cx="1744901" cy="369332"/>
          </a:xfrm>
          <a:prstGeom prst="rect">
            <a:avLst/>
          </a:prstGeom>
        </p:spPr>
        <p:txBody>
          <a:bodyPr wrap="none">
            <a:spAutoFit/>
          </a:bodyPr>
          <a:lstStyle/>
          <a:p>
            <a:r>
              <a:rPr lang="en-US" dirty="0">
                <a:solidFill>
                  <a:srgbClr val="000000"/>
                </a:solidFill>
                <a:latin typeface="Arial" panose="020B0604020202020204" pitchFamily="34" charset="0"/>
                <a:ea typeface="Arial" panose="020B0604020202020204" pitchFamily="34" charset="0"/>
              </a:rPr>
              <a:t>110 sets RRBS</a:t>
            </a:r>
            <a:endParaRPr lang="en-US" dirty="0"/>
          </a:p>
        </p:txBody>
      </p:sp>
      <p:sp>
        <p:nvSpPr>
          <p:cNvPr id="4" name="Rectangle 3"/>
          <p:cNvSpPr/>
          <p:nvPr/>
        </p:nvSpPr>
        <p:spPr>
          <a:xfrm>
            <a:off x="3600779" y="566557"/>
            <a:ext cx="1774845" cy="369332"/>
          </a:xfrm>
          <a:prstGeom prst="rect">
            <a:avLst/>
          </a:prstGeom>
        </p:spPr>
        <p:txBody>
          <a:bodyPr wrap="none">
            <a:spAutoFit/>
          </a:bodyPr>
          <a:lstStyle/>
          <a:p>
            <a:r>
              <a:rPr lang="en-US" dirty="0">
                <a:solidFill>
                  <a:srgbClr val="000000"/>
                </a:solidFill>
                <a:latin typeface="Arial" panose="020B0604020202020204" pitchFamily="34" charset="0"/>
                <a:ea typeface="Arial" panose="020B0604020202020204" pitchFamily="34" charset="0"/>
              </a:rPr>
              <a:t>147,888 MHBs </a:t>
            </a:r>
            <a:endParaRPr lang="en-US" dirty="0"/>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591"/>
          <a:stretch/>
        </p:blipFill>
        <p:spPr>
          <a:xfrm>
            <a:off x="3029147" y="2459619"/>
            <a:ext cx="5664201" cy="2667472"/>
          </a:xfrm>
          <a:prstGeom prst="rect">
            <a:avLst/>
          </a:prstGeom>
        </p:spPr>
      </p:pic>
      <p:sp>
        <p:nvSpPr>
          <p:cNvPr id="19" name="Rectangle 18"/>
          <p:cNvSpPr/>
          <p:nvPr/>
        </p:nvSpPr>
        <p:spPr>
          <a:xfrm>
            <a:off x="3458831" y="2226639"/>
            <a:ext cx="1790875" cy="338554"/>
          </a:xfrm>
          <a:prstGeom prst="rect">
            <a:avLst/>
          </a:prstGeom>
        </p:spPr>
        <p:txBody>
          <a:bodyPr wrap="none">
            <a:spAutoFit/>
          </a:bodyPr>
          <a:lstStyle/>
          <a:p>
            <a:r>
              <a:rPr lang="en-US" sz="1600" dirty="0">
                <a:solidFill>
                  <a:srgbClr val="000000"/>
                </a:solidFill>
                <a:latin typeface="Arial" panose="020B0604020202020204" pitchFamily="34" charset="0"/>
                <a:ea typeface="Arial" panose="020B0604020202020204" pitchFamily="34" charset="0"/>
              </a:rPr>
              <a:t>underlying cause </a:t>
            </a:r>
            <a:endParaRPr lang="en-US" sz="1600" dirty="0"/>
          </a:p>
        </p:txBody>
      </p:sp>
    </p:spTree>
    <p:extLst>
      <p:ext uri="{BB962C8B-B14F-4D97-AF65-F5344CB8AC3E}">
        <p14:creationId xmlns:p14="http://schemas.microsoft.com/office/powerpoint/2010/main" val="1615594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7026" y="1684448"/>
            <a:ext cx="5885937" cy="4246983"/>
            <a:chOff x="1794284" y="356724"/>
            <a:chExt cx="7975670" cy="586155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265" y="1110147"/>
              <a:ext cx="1542498" cy="51081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160" y="1110146"/>
              <a:ext cx="2150498" cy="51081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2544" y="1110147"/>
              <a:ext cx="2062915" cy="5108127"/>
            </a:xfrm>
            <a:prstGeom prst="rect">
              <a:avLst/>
            </a:prstGeom>
          </p:spPr>
        </p:pic>
        <p:sp>
          <p:nvSpPr>
            <p:cNvPr id="6" name="TextBox 5"/>
            <p:cNvSpPr txBox="1"/>
            <p:nvPr/>
          </p:nvSpPr>
          <p:spPr>
            <a:xfrm>
              <a:off x="1794284" y="356724"/>
              <a:ext cx="1516582" cy="414164"/>
            </a:xfrm>
            <a:prstGeom prst="rect">
              <a:avLst/>
            </a:prstGeom>
            <a:noFill/>
          </p:spPr>
          <p:txBody>
            <a:bodyPr wrap="none" rtlCol="0">
              <a:spAutoFit/>
            </a:bodyPr>
            <a:lstStyle/>
            <a:p>
              <a:r>
                <a:rPr lang="en-US" sz="1350" dirty="0"/>
                <a:t>Colon Cancer</a:t>
              </a:r>
            </a:p>
          </p:txBody>
        </p:sp>
        <p:sp>
          <p:nvSpPr>
            <p:cNvPr id="7" name="TextBox 6"/>
            <p:cNvSpPr txBox="1"/>
            <p:nvPr/>
          </p:nvSpPr>
          <p:spPr>
            <a:xfrm>
              <a:off x="4712790" y="366140"/>
              <a:ext cx="1421008" cy="414164"/>
            </a:xfrm>
            <a:prstGeom prst="rect">
              <a:avLst/>
            </a:prstGeom>
            <a:noFill/>
          </p:spPr>
          <p:txBody>
            <a:bodyPr wrap="none" rtlCol="0">
              <a:spAutoFit/>
            </a:bodyPr>
            <a:lstStyle/>
            <a:p>
              <a:r>
                <a:rPr lang="en-US" sz="1350" dirty="0"/>
                <a:t>Lung Cancer</a:t>
              </a:r>
            </a:p>
          </p:txBody>
        </p:sp>
        <p:sp>
          <p:nvSpPr>
            <p:cNvPr id="8" name="TextBox 7"/>
            <p:cNvSpPr txBox="1"/>
            <p:nvPr/>
          </p:nvSpPr>
          <p:spPr>
            <a:xfrm>
              <a:off x="7709364" y="358009"/>
              <a:ext cx="1958045" cy="414164"/>
            </a:xfrm>
            <a:prstGeom prst="rect">
              <a:avLst/>
            </a:prstGeom>
            <a:noFill/>
          </p:spPr>
          <p:txBody>
            <a:bodyPr wrap="none" rtlCol="0">
              <a:spAutoFit/>
            </a:bodyPr>
            <a:lstStyle/>
            <a:p>
              <a:r>
                <a:rPr lang="en-US" sz="1350" dirty="0"/>
                <a:t>Pancreatic Cancer</a:t>
              </a:r>
            </a:p>
          </p:txBody>
        </p:sp>
        <p:grpSp>
          <p:nvGrpSpPr>
            <p:cNvPr id="9" name="Group 8"/>
            <p:cNvGrpSpPr/>
            <p:nvPr/>
          </p:nvGrpSpPr>
          <p:grpSpPr>
            <a:xfrm>
              <a:off x="2005198" y="717895"/>
              <a:ext cx="2431610" cy="443173"/>
              <a:chOff x="1899063" y="1134273"/>
              <a:chExt cx="2431610" cy="443173"/>
            </a:xfrm>
          </p:grpSpPr>
          <p:sp>
            <p:nvSpPr>
              <p:cNvPr id="24" name="TextBox 23"/>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25" name="TextBox 24"/>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6" name="Down Arrow 2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TextBox 26"/>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8" name="TextBox 27"/>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9" name="Down Arrow 28"/>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890054" y="717895"/>
              <a:ext cx="2431610" cy="443173"/>
              <a:chOff x="1899063" y="1134273"/>
              <a:chExt cx="2431610" cy="443173"/>
            </a:xfrm>
          </p:grpSpPr>
          <p:sp>
            <p:nvSpPr>
              <p:cNvPr id="18" name="TextBox 17"/>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9" name="TextBox 18"/>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0" name="Down Arrow 19"/>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TextBox 20"/>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2" name="TextBox 21"/>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3" name="Down Arrow 22"/>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1" name="Group 10"/>
            <p:cNvGrpSpPr/>
            <p:nvPr/>
          </p:nvGrpSpPr>
          <p:grpSpPr>
            <a:xfrm>
              <a:off x="7338344" y="731496"/>
              <a:ext cx="2431610" cy="443173"/>
              <a:chOff x="1899063" y="1134273"/>
              <a:chExt cx="2431610" cy="443173"/>
            </a:xfrm>
          </p:grpSpPr>
          <p:sp>
            <p:nvSpPr>
              <p:cNvPr id="12" name="TextBox 11"/>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3" name="TextBox 12"/>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14" name="Down Arrow 13"/>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TextBox 14"/>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16" name="TextBox 15"/>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17" name="Down Arrow 16"/>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30" name="TextBox 29"/>
          <p:cNvSpPr txBox="1"/>
          <p:nvPr/>
        </p:nvSpPr>
        <p:spPr>
          <a:xfrm>
            <a:off x="588070" y="857250"/>
            <a:ext cx="8372357" cy="369332"/>
          </a:xfrm>
          <a:prstGeom prst="rect">
            <a:avLst/>
          </a:prstGeom>
          <a:noFill/>
        </p:spPr>
        <p:txBody>
          <a:bodyPr wrap="none" rtlCol="0">
            <a:spAutoFit/>
          </a:bodyPr>
          <a:lstStyle/>
          <a:p>
            <a:r>
              <a:rPr lang="en-US" dirty="0" err="1"/>
              <a:t>Heatmap</a:t>
            </a:r>
            <a:r>
              <a:rPr lang="en-US" dirty="0"/>
              <a:t> show MHL in cancer plasma, cancer tissue, normal plasma and normal tissues</a:t>
            </a:r>
          </a:p>
        </p:txBody>
      </p:sp>
      <p:sp>
        <p:nvSpPr>
          <p:cNvPr id="31" name="Rectangle 30"/>
          <p:cNvSpPr/>
          <p:nvPr/>
        </p:nvSpPr>
        <p:spPr>
          <a:xfrm>
            <a:off x="3379126" y="1325325"/>
            <a:ext cx="2396810" cy="230832"/>
          </a:xfrm>
          <a:prstGeom prst="rect">
            <a:avLst/>
          </a:prstGeom>
        </p:spPr>
        <p:txBody>
          <a:bodyPr wrap="none">
            <a:spAutoFit/>
          </a:bodyPr>
          <a:lstStyle/>
          <a:p>
            <a:r>
              <a:rPr lang="en-US" sz="900" dirty="0">
                <a:solidFill>
                  <a:srgbClr val="000000"/>
                </a:solidFill>
                <a:latin typeface="Arial" panose="020B0604020202020204" pitchFamily="34" charset="0"/>
              </a:rPr>
              <a:t>Hypo-MHL in corresponding normal tissues</a:t>
            </a:r>
            <a:endParaRPr lang="en-US" sz="900" dirty="0"/>
          </a:p>
        </p:txBody>
      </p:sp>
    </p:spTree>
    <p:extLst>
      <p:ext uri="{BB962C8B-B14F-4D97-AF65-F5344CB8AC3E}">
        <p14:creationId xmlns:p14="http://schemas.microsoft.com/office/powerpoint/2010/main" val="3383601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45" y="1648324"/>
            <a:ext cx="3981416" cy="4161989"/>
          </a:xfrm>
          <a:prstGeom prst="rect">
            <a:avLst/>
          </a:prstGeom>
        </p:spPr>
      </p:pic>
      <p:sp>
        <p:nvSpPr>
          <p:cNvPr id="3" name="TextBox 2"/>
          <p:cNvSpPr txBox="1"/>
          <p:nvPr/>
        </p:nvSpPr>
        <p:spPr>
          <a:xfrm>
            <a:off x="1831218" y="1102628"/>
            <a:ext cx="5621282" cy="300082"/>
          </a:xfrm>
          <a:prstGeom prst="rect">
            <a:avLst/>
          </a:prstGeom>
          <a:noFill/>
        </p:spPr>
        <p:txBody>
          <a:bodyPr wrap="none" rtlCol="0">
            <a:spAutoFit/>
          </a:bodyPr>
          <a:lstStyle/>
          <a:p>
            <a:r>
              <a:rPr lang="en-US" sz="1350" dirty="0"/>
              <a:t>Cancer plasma have higher overall MHL values compared with other samples </a:t>
            </a:r>
          </a:p>
        </p:txBody>
      </p:sp>
      <p:sp>
        <p:nvSpPr>
          <p:cNvPr id="4" name="TextBox 3"/>
          <p:cNvSpPr txBox="1"/>
          <p:nvPr/>
        </p:nvSpPr>
        <p:spPr>
          <a:xfrm>
            <a:off x="5619896" y="3463081"/>
            <a:ext cx="2060227" cy="334835"/>
          </a:xfrm>
          <a:prstGeom prst="rect">
            <a:avLst/>
          </a:prstGeom>
          <a:noFill/>
        </p:spPr>
        <p:txBody>
          <a:bodyPr wrap="square" rtlCol="0">
            <a:spAutoFit/>
          </a:bodyPr>
          <a:lstStyle/>
          <a:p>
            <a:r>
              <a:rPr lang="en-US" sz="788" dirty="0"/>
              <a:t>High methylation DNA fragment was enriched? </a:t>
            </a:r>
          </a:p>
        </p:txBody>
      </p:sp>
      <p:sp>
        <p:nvSpPr>
          <p:cNvPr id="5" name="TextBox 4"/>
          <p:cNvSpPr txBox="1"/>
          <p:nvPr/>
        </p:nvSpPr>
        <p:spPr>
          <a:xfrm>
            <a:off x="2418448" y="5810313"/>
            <a:ext cx="2675768" cy="213585"/>
          </a:xfrm>
          <a:prstGeom prst="rect">
            <a:avLst/>
          </a:prstGeom>
          <a:noFill/>
        </p:spPr>
        <p:txBody>
          <a:bodyPr wrap="square" rtlCol="0">
            <a:spAutoFit/>
          </a:bodyPr>
          <a:lstStyle/>
          <a:p>
            <a:r>
              <a:rPr lang="en-US" sz="788" dirty="0"/>
              <a:t>Box plot for MHL in all the samples in MONOD project</a:t>
            </a:r>
          </a:p>
        </p:txBody>
      </p:sp>
    </p:spTree>
    <p:extLst>
      <p:ext uri="{BB962C8B-B14F-4D97-AF65-F5344CB8AC3E}">
        <p14:creationId xmlns:p14="http://schemas.microsoft.com/office/powerpoint/2010/main" val="671280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487" y="2053795"/>
            <a:ext cx="1393045" cy="2670716"/>
          </a:xfrm>
          <a:prstGeom prst="rect">
            <a:avLst/>
          </a:prstGeom>
        </p:spPr>
      </p:pic>
      <p:sp>
        <p:nvSpPr>
          <p:cNvPr id="3" name="TextBox 2"/>
          <p:cNvSpPr txBox="1"/>
          <p:nvPr/>
        </p:nvSpPr>
        <p:spPr>
          <a:xfrm>
            <a:off x="2032159" y="1604685"/>
            <a:ext cx="883575" cy="248209"/>
          </a:xfrm>
          <a:prstGeom prst="rect">
            <a:avLst/>
          </a:prstGeom>
          <a:noFill/>
        </p:spPr>
        <p:txBody>
          <a:bodyPr wrap="none" rtlCol="0">
            <a:spAutoFit/>
          </a:bodyPr>
          <a:lstStyle/>
          <a:p>
            <a:r>
              <a:rPr lang="en-US" sz="1013" dirty="0"/>
              <a:t>Colon Cancer</a:t>
            </a:r>
          </a:p>
        </p:txBody>
      </p:sp>
      <p:sp>
        <p:nvSpPr>
          <p:cNvPr id="4" name="TextBox 3"/>
          <p:cNvSpPr txBox="1"/>
          <p:nvPr/>
        </p:nvSpPr>
        <p:spPr>
          <a:xfrm>
            <a:off x="4015130" y="1621479"/>
            <a:ext cx="830677" cy="248209"/>
          </a:xfrm>
          <a:prstGeom prst="rect">
            <a:avLst/>
          </a:prstGeom>
          <a:noFill/>
        </p:spPr>
        <p:txBody>
          <a:bodyPr wrap="none" rtlCol="0">
            <a:spAutoFit/>
          </a:bodyPr>
          <a:lstStyle/>
          <a:p>
            <a:r>
              <a:rPr lang="en-US" sz="1013" dirty="0"/>
              <a:t>Lung Cancer</a:t>
            </a:r>
          </a:p>
        </p:txBody>
      </p:sp>
      <p:sp>
        <p:nvSpPr>
          <p:cNvPr id="5" name="TextBox 4"/>
          <p:cNvSpPr txBox="1"/>
          <p:nvPr/>
        </p:nvSpPr>
        <p:spPr>
          <a:xfrm>
            <a:off x="5663965" y="1616905"/>
            <a:ext cx="1130438" cy="248209"/>
          </a:xfrm>
          <a:prstGeom prst="rect">
            <a:avLst/>
          </a:prstGeom>
          <a:noFill/>
        </p:spPr>
        <p:txBody>
          <a:bodyPr wrap="none" rtlCol="0">
            <a:spAutoFit/>
          </a:bodyPr>
          <a:lstStyle/>
          <a:p>
            <a:r>
              <a:rPr lang="en-US" sz="1013" dirty="0"/>
              <a:t>Pancreatic Cancer</a:t>
            </a:r>
          </a:p>
        </p:txBody>
      </p:sp>
      <p:grpSp>
        <p:nvGrpSpPr>
          <p:cNvPr id="6" name="Group 5"/>
          <p:cNvGrpSpPr/>
          <p:nvPr/>
        </p:nvGrpSpPr>
        <p:grpSpPr>
          <a:xfrm>
            <a:off x="2032157" y="1819341"/>
            <a:ext cx="1555227" cy="267134"/>
            <a:chOff x="1899063" y="1134273"/>
            <a:chExt cx="2764847" cy="474904"/>
          </a:xfrm>
        </p:grpSpPr>
        <p:sp>
          <p:nvSpPr>
            <p:cNvPr id="7" name="TextBox 6"/>
            <p:cNvSpPr txBox="1"/>
            <p:nvPr/>
          </p:nvSpPr>
          <p:spPr>
            <a:xfrm>
              <a:off x="1899063" y="1295691"/>
              <a:ext cx="1006544" cy="302533"/>
            </a:xfrm>
            <a:prstGeom prst="rect">
              <a:avLst/>
            </a:prstGeom>
            <a:noFill/>
          </p:spPr>
          <p:txBody>
            <a:bodyPr wrap="none" rtlCol="0">
              <a:spAutoFit/>
            </a:bodyPr>
            <a:lstStyle/>
            <a:p>
              <a:r>
                <a:rPr lang="en-US" sz="506" dirty="0"/>
                <a:t>Cancer plasma</a:t>
              </a:r>
            </a:p>
          </p:txBody>
        </p:sp>
        <p:sp>
          <p:nvSpPr>
            <p:cNvPr id="8" name="TextBox 7"/>
            <p:cNvSpPr txBox="1"/>
            <p:nvPr/>
          </p:nvSpPr>
          <p:spPr>
            <a:xfrm>
              <a:off x="2401767" y="1134273"/>
              <a:ext cx="966647" cy="302533"/>
            </a:xfrm>
            <a:prstGeom prst="rect">
              <a:avLst/>
            </a:prstGeom>
            <a:noFill/>
          </p:spPr>
          <p:txBody>
            <a:bodyPr wrap="none" rtlCol="0">
              <a:spAutoFit/>
            </a:bodyPr>
            <a:lstStyle/>
            <a:p>
              <a:r>
                <a:rPr lang="en-US" sz="506" dirty="0"/>
                <a:t>Cancer Tissue</a:t>
              </a:r>
            </a:p>
          </p:txBody>
        </p:sp>
        <p:sp>
          <p:nvSpPr>
            <p:cNvPr id="9" name="Down Arrow 8"/>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0" name="TextBox 9"/>
            <p:cNvSpPr txBox="1"/>
            <p:nvPr/>
          </p:nvSpPr>
          <p:spPr>
            <a:xfrm>
              <a:off x="2914328" y="1306644"/>
              <a:ext cx="1029342"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1" name="TextBox 10"/>
            <p:cNvSpPr txBox="1"/>
            <p:nvPr/>
          </p:nvSpPr>
          <p:spPr>
            <a:xfrm>
              <a:off x="3674465" y="1167992"/>
              <a:ext cx="989445" cy="302533"/>
            </a:xfrm>
            <a:prstGeom prst="rect">
              <a:avLst/>
            </a:prstGeom>
            <a:noFill/>
          </p:spPr>
          <p:txBody>
            <a:bodyPr wrap="none" rtlCol="0">
              <a:spAutoFit/>
            </a:bodyPr>
            <a:lstStyle/>
            <a:p>
              <a:r>
                <a:rPr lang="en-US" sz="506" dirty="0"/>
                <a:t>Normal Tissue</a:t>
              </a:r>
            </a:p>
          </p:txBody>
        </p:sp>
        <p:sp>
          <p:nvSpPr>
            <p:cNvPr id="12" name="Down Arrow 11"/>
            <p:cNvSpPr/>
            <p:nvPr/>
          </p:nvSpPr>
          <p:spPr>
            <a:xfrm>
              <a:off x="3996646" y="1381379"/>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13" name="Group 12"/>
          <p:cNvGrpSpPr/>
          <p:nvPr/>
        </p:nvGrpSpPr>
        <p:grpSpPr>
          <a:xfrm>
            <a:off x="3738955" y="1842303"/>
            <a:ext cx="1611127" cy="267134"/>
            <a:chOff x="1890899" y="1134273"/>
            <a:chExt cx="2864219" cy="474904"/>
          </a:xfrm>
        </p:grpSpPr>
        <p:sp>
          <p:nvSpPr>
            <p:cNvPr id="14" name="TextBox 13"/>
            <p:cNvSpPr txBox="1"/>
            <p:nvPr/>
          </p:nvSpPr>
          <p:spPr>
            <a:xfrm>
              <a:off x="1890899" y="1295691"/>
              <a:ext cx="1006542" cy="302533"/>
            </a:xfrm>
            <a:prstGeom prst="rect">
              <a:avLst/>
            </a:prstGeom>
            <a:noFill/>
          </p:spPr>
          <p:txBody>
            <a:bodyPr wrap="none" rtlCol="0">
              <a:spAutoFit/>
            </a:bodyPr>
            <a:lstStyle/>
            <a:p>
              <a:r>
                <a:rPr lang="en-US" sz="506" dirty="0"/>
                <a:t>Cancer plasma</a:t>
              </a:r>
            </a:p>
          </p:txBody>
        </p:sp>
        <p:sp>
          <p:nvSpPr>
            <p:cNvPr id="15" name="TextBox 14"/>
            <p:cNvSpPr txBox="1"/>
            <p:nvPr/>
          </p:nvSpPr>
          <p:spPr>
            <a:xfrm>
              <a:off x="2401765" y="1134273"/>
              <a:ext cx="966645" cy="302533"/>
            </a:xfrm>
            <a:prstGeom prst="rect">
              <a:avLst/>
            </a:prstGeom>
            <a:noFill/>
          </p:spPr>
          <p:txBody>
            <a:bodyPr wrap="none" rtlCol="0">
              <a:spAutoFit/>
            </a:bodyPr>
            <a:lstStyle/>
            <a:p>
              <a:r>
                <a:rPr lang="en-US" sz="506" dirty="0"/>
                <a:t>Cancer Tissue</a:t>
              </a:r>
            </a:p>
          </p:txBody>
        </p:sp>
        <p:sp>
          <p:nvSpPr>
            <p:cNvPr id="16" name="Down Arrow 1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7" name="TextBox 16"/>
            <p:cNvSpPr txBox="1"/>
            <p:nvPr/>
          </p:nvSpPr>
          <p:spPr>
            <a:xfrm>
              <a:off x="2865343" y="1306644"/>
              <a:ext cx="1029340"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8" name="TextBox 17"/>
            <p:cNvSpPr txBox="1"/>
            <p:nvPr/>
          </p:nvSpPr>
          <p:spPr>
            <a:xfrm>
              <a:off x="3765675" y="1149370"/>
              <a:ext cx="989443" cy="302533"/>
            </a:xfrm>
            <a:prstGeom prst="rect">
              <a:avLst/>
            </a:prstGeom>
            <a:noFill/>
          </p:spPr>
          <p:txBody>
            <a:bodyPr wrap="none" rtlCol="0">
              <a:spAutoFit/>
            </a:bodyPr>
            <a:lstStyle/>
            <a:p>
              <a:r>
                <a:rPr lang="en-US" sz="506" dirty="0"/>
                <a:t>Normal Tissue</a:t>
              </a:r>
            </a:p>
          </p:txBody>
        </p:sp>
        <p:sp>
          <p:nvSpPr>
            <p:cNvPr id="19" name="Down Arrow 18"/>
            <p:cNvSpPr/>
            <p:nvPr/>
          </p:nvSpPr>
          <p:spPr>
            <a:xfrm>
              <a:off x="4100047"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20" name="Group 19"/>
          <p:cNvGrpSpPr/>
          <p:nvPr/>
        </p:nvGrpSpPr>
        <p:grpSpPr>
          <a:xfrm>
            <a:off x="5230238" y="1857965"/>
            <a:ext cx="1614451" cy="268308"/>
            <a:chOff x="1899063" y="1132188"/>
            <a:chExt cx="2870136" cy="476990"/>
          </a:xfrm>
        </p:grpSpPr>
        <p:sp>
          <p:nvSpPr>
            <p:cNvPr id="21" name="TextBox 20"/>
            <p:cNvSpPr txBox="1"/>
            <p:nvPr/>
          </p:nvSpPr>
          <p:spPr>
            <a:xfrm>
              <a:off x="1899063" y="1295693"/>
              <a:ext cx="1006544" cy="302532"/>
            </a:xfrm>
            <a:prstGeom prst="rect">
              <a:avLst/>
            </a:prstGeom>
            <a:noFill/>
          </p:spPr>
          <p:txBody>
            <a:bodyPr wrap="none" rtlCol="0">
              <a:spAutoFit/>
            </a:bodyPr>
            <a:lstStyle/>
            <a:p>
              <a:r>
                <a:rPr lang="en-US" sz="506" dirty="0"/>
                <a:t>Cancer plasma</a:t>
              </a:r>
            </a:p>
          </p:txBody>
        </p:sp>
        <p:sp>
          <p:nvSpPr>
            <p:cNvPr id="22" name="TextBox 21"/>
            <p:cNvSpPr txBox="1"/>
            <p:nvPr/>
          </p:nvSpPr>
          <p:spPr>
            <a:xfrm>
              <a:off x="2401765" y="1134273"/>
              <a:ext cx="966647" cy="302532"/>
            </a:xfrm>
            <a:prstGeom prst="rect">
              <a:avLst/>
            </a:prstGeom>
            <a:noFill/>
          </p:spPr>
          <p:txBody>
            <a:bodyPr wrap="none" rtlCol="0">
              <a:spAutoFit/>
            </a:bodyPr>
            <a:lstStyle/>
            <a:p>
              <a:r>
                <a:rPr lang="en-US" sz="506" dirty="0"/>
                <a:t>Cancer Tissue</a:t>
              </a:r>
            </a:p>
          </p:txBody>
        </p:sp>
        <p:sp>
          <p:nvSpPr>
            <p:cNvPr id="23" name="Down Arrow 22"/>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24" name="TextBox 23"/>
            <p:cNvSpPr txBox="1"/>
            <p:nvPr/>
          </p:nvSpPr>
          <p:spPr>
            <a:xfrm>
              <a:off x="2914329" y="1306646"/>
              <a:ext cx="1029342" cy="302532"/>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25" name="TextBox 24"/>
            <p:cNvSpPr txBox="1"/>
            <p:nvPr/>
          </p:nvSpPr>
          <p:spPr>
            <a:xfrm>
              <a:off x="3779753" y="1132188"/>
              <a:ext cx="989446" cy="302532"/>
            </a:xfrm>
            <a:prstGeom prst="rect">
              <a:avLst/>
            </a:prstGeom>
            <a:noFill/>
          </p:spPr>
          <p:txBody>
            <a:bodyPr wrap="none" rtlCol="0">
              <a:spAutoFit/>
            </a:bodyPr>
            <a:lstStyle/>
            <a:p>
              <a:r>
                <a:rPr lang="en-US" sz="506" dirty="0"/>
                <a:t>Normal Tissue</a:t>
              </a:r>
            </a:p>
          </p:txBody>
        </p:sp>
        <p:sp>
          <p:nvSpPr>
            <p:cNvPr id="26" name="Down Arrow 25"/>
            <p:cNvSpPr/>
            <p:nvPr/>
          </p:nvSpPr>
          <p:spPr>
            <a:xfrm>
              <a:off x="4144712"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675" y="2075426"/>
            <a:ext cx="1430371" cy="265395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17" y="2084370"/>
            <a:ext cx="1249288" cy="2360345"/>
          </a:xfrm>
          <a:prstGeom prst="rect">
            <a:avLst/>
          </a:prstGeom>
        </p:spPr>
      </p:pic>
      <p:sp>
        <p:nvSpPr>
          <p:cNvPr id="29" name="TextBox 28"/>
          <p:cNvSpPr txBox="1"/>
          <p:nvPr/>
        </p:nvSpPr>
        <p:spPr>
          <a:xfrm>
            <a:off x="2806301" y="1083753"/>
            <a:ext cx="3480440" cy="300082"/>
          </a:xfrm>
          <a:prstGeom prst="rect">
            <a:avLst/>
          </a:prstGeom>
          <a:noFill/>
        </p:spPr>
        <p:txBody>
          <a:bodyPr wrap="none" rtlCol="0">
            <a:spAutoFit/>
          </a:bodyPr>
          <a:lstStyle/>
          <a:p>
            <a:r>
              <a:rPr lang="en-US" sz="1350" dirty="0"/>
              <a:t>MHL of Cancer specific MHBs in Cancer plasma</a:t>
            </a:r>
          </a:p>
        </p:txBody>
      </p:sp>
      <p:sp>
        <p:nvSpPr>
          <p:cNvPr id="30" name="Rectangle 29"/>
          <p:cNvSpPr/>
          <p:nvPr/>
        </p:nvSpPr>
        <p:spPr>
          <a:xfrm>
            <a:off x="2032157" y="4912302"/>
            <a:ext cx="5171549" cy="981038"/>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=&gt; Cancer Plasma ? </a:t>
            </a:r>
          </a:p>
        </p:txBody>
      </p:sp>
    </p:spTree>
    <p:extLst>
      <p:ext uri="{BB962C8B-B14F-4D97-AF65-F5344CB8AC3E}">
        <p14:creationId xmlns:p14="http://schemas.microsoft.com/office/powerpoint/2010/main" val="2396715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467"/>
          <a:stretch/>
        </p:blipFill>
        <p:spPr>
          <a:xfrm>
            <a:off x="1878806" y="2210602"/>
            <a:ext cx="1571658" cy="212327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294"/>
          <a:stretch/>
        </p:blipFill>
        <p:spPr>
          <a:xfrm>
            <a:off x="5618312" y="2210602"/>
            <a:ext cx="1584216" cy="212327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4785" y="2210604"/>
            <a:ext cx="1600166" cy="2083081"/>
          </a:xfrm>
          <a:prstGeom prst="rect">
            <a:avLst/>
          </a:prstGeom>
        </p:spPr>
      </p:pic>
      <p:sp>
        <p:nvSpPr>
          <p:cNvPr id="6" name="TextBox 5"/>
          <p:cNvSpPr txBox="1"/>
          <p:nvPr/>
        </p:nvSpPr>
        <p:spPr>
          <a:xfrm>
            <a:off x="2901537" y="1112328"/>
            <a:ext cx="3480440" cy="300082"/>
          </a:xfrm>
          <a:prstGeom prst="rect">
            <a:avLst/>
          </a:prstGeom>
          <a:noFill/>
        </p:spPr>
        <p:txBody>
          <a:bodyPr wrap="none" rtlCol="0">
            <a:spAutoFit/>
          </a:bodyPr>
          <a:lstStyle/>
          <a:p>
            <a:r>
              <a:rPr lang="en-US" sz="1350" dirty="0"/>
              <a:t>MHL of Cancer specific MHBs in Cancer plasma</a:t>
            </a:r>
          </a:p>
        </p:txBody>
      </p:sp>
      <p:sp>
        <p:nvSpPr>
          <p:cNvPr id="7" name="Rectangle 6"/>
          <p:cNvSpPr/>
          <p:nvPr/>
        </p:nvSpPr>
        <p:spPr>
          <a:xfrm>
            <a:off x="2080823" y="4477961"/>
            <a:ext cx="5171549" cy="854080"/>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 in all normal tissues (N37+Salk)</a:t>
            </a:r>
          </a:p>
          <a:p>
            <a:r>
              <a:rPr lang="en-US" sz="825" dirty="0">
                <a:solidFill>
                  <a:srgbClr val="000000"/>
                </a:solidFill>
                <a:latin typeface="Arial" panose="020B0604020202020204" pitchFamily="34" charset="0"/>
              </a:rPr>
              <a:t>=&gt; Cancer Plasma ? </a:t>
            </a:r>
          </a:p>
        </p:txBody>
      </p:sp>
      <p:sp>
        <p:nvSpPr>
          <p:cNvPr id="8" name="Rectangle 7"/>
          <p:cNvSpPr/>
          <p:nvPr/>
        </p:nvSpPr>
        <p:spPr>
          <a:xfrm>
            <a:off x="3346494" y="1533414"/>
            <a:ext cx="2393604" cy="230832"/>
          </a:xfrm>
          <a:prstGeom prst="rect">
            <a:avLst/>
          </a:prstGeom>
        </p:spPr>
        <p:txBody>
          <a:bodyPr wrap="none">
            <a:spAutoFit/>
          </a:bodyPr>
          <a:lstStyle/>
          <a:p>
            <a:r>
              <a:rPr lang="en-US" sz="900" dirty="0">
                <a:solidFill>
                  <a:srgbClr val="000000"/>
                </a:solidFill>
                <a:latin typeface="Arial" panose="020B0604020202020204" pitchFamily="34" charset="0"/>
              </a:rPr>
              <a:t>Hypo-MHL in all normal tissues (N37+Salk)</a:t>
            </a:r>
            <a:endParaRPr lang="en-US" sz="900" dirty="0"/>
          </a:p>
        </p:txBody>
      </p:sp>
    </p:spTree>
    <p:extLst>
      <p:ext uri="{BB962C8B-B14F-4D97-AF65-F5344CB8AC3E}">
        <p14:creationId xmlns:p14="http://schemas.microsoft.com/office/powerpoint/2010/main" val="3160535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49117" y="1734174"/>
            <a:ext cx="7037881" cy="3429000"/>
            <a:chOff x="345057" y="1349115"/>
            <a:chExt cx="9089036" cy="4572000"/>
          </a:xfrm>
        </p:grpSpPr>
        <p:sp>
          <p:nvSpPr>
            <p:cNvPr id="9" name="Rectangle 8"/>
            <p:cNvSpPr/>
            <p:nvPr/>
          </p:nvSpPr>
          <p:spPr>
            <a:xfrm>
              <a:off x="6700043" y="1349115"/>
              <a:ext cx="273405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testing</a:t>
              </a:r>
            </a:p>
          </p:txBody>
        </p:sp>
        <p:sp>
          <p:nvSpPr>
            <p:cNvPr id="8" name="Rectangle 7"/>
            <p:cNvSpPr/>
            <p:nvPr/>
          </p:nvSpPr>
          <p:spPr>
            <a:xfrm>
              <a:off x="4581714" y="1349115"/>
              <a:ext cx="199341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training</a:t>
              </a:r>
            </a:p>
          </p:txBody>
        </p:sp>
        <p:sp>
          <p:nvSpPr>
            <p:cNvPr id="7" name="Rectangle 6"/>
            <p:cNvSpPr/>
            <p:nvPr/>
          </p:nvSpPr>
          <p:spPr>
            <a:xfrm>
              <a:off x="2463385" y="1349115"/>
              <a:ext cx="1993411"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Validation of MHBs</a:t>
              </a:r>
            </a:p>
          </p:txBody>
        </p:sp>
        <p:sp>
          <p:nvSpPr>
            <p:cNvPr id="6" name="Rectangle 5"/>
            <p:cNvSpPr/>
            <p:nvPr/>
          </p:nvSpPr>
          <p:spPr>
            <a:xfrm>
              <a:off x="345057" y="1349115"/>
              <a:ext cx="1993409"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Identification of MHBs</a:t>
              </a:r>
            </a:p>
          </p:txBody>
        </p:sp>
        <p:graphicFrame>
          <p:nvGraphicFramePr>
            <p:cNvPr id="4" name="Diagram 3"/>
            <p:cNvGraphicFramePr/>
            <p:nvPr>
              <p:extLst/>
            </p:nvPr>
          </p:nvGraphicFramePr>
          <p:xfrm>
            <a:off x="469975" y="1476115"/>
            <a:ext cx="8964117" cy="4332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Tree>
    <p:extLst>
      <p:ext uri="{BB962C8B-B14F-4D97-AF65-F5344CB8AC3E}">
        <p14:creationId xmlns:p14="http://schemas.microsoft.com/office/powerpoint/2010/main" val="553288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798226" y="1217014"/>
          <a:ext cx="7060367" cy="4468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rot="19486374">
            <a:off x="935012" y="2254177"/>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147,888</a:t>
            </a:r>
          </a:p>
          <a:p>
            <a:pPr algn="ctr"/>
            <a:r>
              <a:rPr lang="en-US" sz="1875" dirty="0">
                <a:latin typeface="Arial" panose="020B0604020202020204" pitchFamily="34" charset="0"/>
                <a:cs typeface="Arial" panose="020B0604020202020204" pitchFamily="34" charset="0"/>
              </a:rPr>
              <a:t>MHBS</a:t>
            </a:r>
          </a:p>
        </p:txBody>
      </p:sp>
      <p:sp>
        <p:nvSpPr>
          <p:cNvPr id="10" name="TextBox 9"/>
          <p:cNvSpPr txBox="1"/>
          <p:nvPr/>
        </p:nvSpPr>
        <p:spPr>
          <a:xfrm rot="19486374">
            <a:off x="1588958" y="3626045"/>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Prediction</a:t>
            </a:r>
          </a:p>
          <a:p>
            <a:pPr algn="ctr"/>
            <a:r>
              <a:rPr lang="en-US" sz="1875"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199282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1514" y="262287"/>
            <a:ext cx="8392886" cy="6595713"/>
            <a:chOff x="141514" y="262287"/>
            <a:chExt cx="8392886" cy="6595713"/>
          </a:xfrm>
        </p:grpSpPr>
        <p:grpSp>
          <p:nvGrpSpPr>
            <p:cNvPr id="13" name="Group 12"/>
            <p:cNvGrpSpPr/>
            <p:nvPr/>
          </p:nvGrpSpPr>
          <p:grpSpPr>
            <a:xfrm>
              <a:off x="141514" y="827317"/>
              <a:ext cx="5366657" cy="6030683"/>
              <a:chOff x="489857" y="352221"/>
              <a:chExt cx="5971747" cy="647674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042" t="36026" r="9619" b="34230"/>
              <a:stretch/>
            </p:blipFill>
            <p:spPr>
              <a:xfrm>
                <a:off x="489857" y="3335700"/>
                <a:ext cx="2203450" cy="10784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793" t="5641" r="9389"/>
              <a:stretch/>
            </p:blipFill>
            <p:spPr>
              <a:xfrm>
                <a:off x="489857" y="3922948"/>
                <a:ext cx="2203450" cy="290602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2454" t="3056" r="31527" b="59629"/>
              <a:stretch/>
            </p:blipFill>
            <p:spPr>
              <a:xfrm>
                <a:off x="489857" y="776650"/>
                <a:ext cx="2216150" cy="2559050"/>
              </a:xfrm>
              <a:prstGeom prst="rect">
                <a:avLst/>
              </a:prstGeom>
            </p:spPr>
          </p:pic>
          <p:grpSp>
            <p:nvGrpSpPr>
              <p:cNvPr id="6" name="Group 5"/>
              <p:cNvGrpSpPr/>
              <p:nvPr/>
            </p:nvGrpSpPr>
            <p:grpSpPr>
              <a:xfrm>
                <a:off x="2840288" y="678676"/>
                <a:ext cx="3621316" cy="6033835"/>
                <a:chOff x="1302656" y="944546"/>
                <a:chExt cx="3193144" cy="5320414"/>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7806" r="6928"/>
                <a:stretch/>
              </p:blipFill>
              <p:spPr>
                <a:xfrm>
                  <a:off x="1302656" y="944546"/>
                  <a:ext cx="3193143" cy="3384212"/>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5215" t="40012" r="5131" b="38594"/>
                <a:stretch/>
              </p:blipFill>
              <p:spPr>
                <a:xfrm>
                  <a:off x="1302656" y="3993243"/>
                  <a:ext cx="3193144" cy="87129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11354" t="29085" r="5386" b="27615"/>
                <a:stretch/>
              </p:blipFill>
              <p:spPr>
                <a:xfrm>
                  <a:off x="1302656" y="4525736"/>
                  <a:ext cx="3193143" cy="1739224"/>
                </a:xfrm>
                <a:prstGeom prst="rect">
                  <a:avLst/>
                </a:prstGeom>
              </p:spPr>
            </p:pic>
          </p:grpSp>
          <p:sp>
            <p:nvSpPr>
              <p:cNvPr id="10" name="Rectangle 9"/>
              <p:cNvSpPr/>
              <p:nvPr/>
            </p:nvSpPr>
            <p:spPr>
              <a:xfrm>
                <a:off x="624138" y="499651"/>
                <a:ext cx="5748637" cy="495812"/>
              </a:xfrm>
              <a:prstGeom prst="rect">
                <a:avLst/>
              </a:prstGeom>
            </p:spPr>
            <p:txBody>
              <a:bodyPr wrap="square">
                <a:spAutoFit/>
              </a:bodyPr>
              <a:lstStyle/>
              <a:p>
                <a:r>
                  <a:rPr lang="en-US" altLang="zh-CN" sz="1200" dirty="0"/>
                  <a:t>C</a:t>
                </a:r>
                <a:r>
                  <a:rPr lang="zh-CN" altLang="en-US" sz="1200" dirty="0"/>
                  <a:t>hr4</a:t>
                </a:r>
                <a:r>
                  <a:rPr lang="en-US" altLang="zh-CN" sz="1200" dirty="0"/>
                  <a:t>:</a:t>
                </a:r>
                <a:r>
                  <a:rPr lang="zh-CN" altLang="en-US" sz="1200" dirty="0"/>
                  <a:t>103940573-103940885                                </a:t>
                </a:r>
                <a:r>
                  <a:rPr lang="en-US" sz="1200" dirty="0"/>
                  <a:t>chr4.126236257-126236931</a:t>
                </a:r>
              </a:p>
              <a:p>
                <a:endParaRPr lang="zh-CN" altLang="en-US" sz="1200" dirty="0"/>
              </a:p>
            </p:txBody>
          </p:sp>
          <p:sp>
            <p:nvSpPr>
              <p:cNvPr id="11" name="Rectangle 10"/>
              <p:cNvSpPr/>
              <p:nvPr/>
            </p:nvSpPr>
            <p:spPr>
              <a:xfrm>
                <a:off x="1198186" y="352221"/>
                <a:ext cx="5037307" cy="280960"/>
              </a:xfrm>
              <a:prstGeom prst="rect">
                <a:avLst/>
              </a:prstGeom>
            </p:spPr>
            <p:txBody>
              <a:bodyPr wrap="square">
                <a:spAutoFit/>
              </a:bodyPr>
              <a:lstStyle/>
              <a:p>
                <a:r>
                  <a:rPr lang="en-US" altLang="zh-CN" sz="1100" dirty="0">
                    <a:solidFill>
                      <a:srgbClr val="FF0000"/>
                    </a:solidFill>
                  </a:rPr>
                  <a:t>SLC9B1                                                                                      FAT4</a:t>
                </a:r>
                <a:endParaRPr lang="en-US" sz="1100" dirty="0"/>
              </a:p>
            </p:txBody>
          </p:sp>
        </p:grpSp>
        <p:sp>
          <p:nvSpPr>
            <p:cNvPr id="14" name="Rectangle 13"/>
            <p:cNvSpPr/>
            <p:nvPr/>
          </p:nvSpPr>
          <p:spPr>
            <a:xfrm>
              <a:off x="1538515" y="262287"/>
              <a:ext cx="6995885" cy="369332"/>
            </a:xfrm>
            <a:prstGeom prst="rect">
              <a:avLst/>
            </a:prstGeom>
          </p:spPr>
          <p:txBody>
            <a:bodyPr wrap="square">
              <a:spAutoFit/>
            </a:bodyPr>
            <a:lstStyle/>
            <a:p>
              <a:r>
                <a:rPr lang="en-US" altLang="zh-CN" dirty="0"/>
                <a:t>Mixture of the Methylation Haplotype in cancer plasmas</a:t>
              </a:r>
              <a:endParaRPr lang="zh-CN" altLang="en-US" dirty="0"/>
            </a:p>
          </p:txBody>
        </p:sp>
        <p:sp>
          <p:nvSpPr>
            <p:cNvPr id="15" name="Rectangle 14"/>
            <p:cNvSpPr/>
            <p:nvPr/>
          </p:nvSpPr>
          <p:spPr>
            <a:xfrm>
              <a:off x="5628845" y="2997200"/>
              <a:ext cx="2477384" cy="1277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1, the haplotypes in cancer plasma were exactly mixture from cancer tissues and normal plasma </a:t>
              </a:r>
            </a:p>
            <a:p>
              <a:endParaRPr lang="en-US" altLang="zh-CN" sz="1100" dirty="0"/>
            </a:p>
            <a:p>
              <a:r>
                <a:rPr lang="en-US" altLang="zh-CN" sz="1100" dirty="0"/>
                <a:t>2, 139 such kinds of regions were identified in 5 paired solid tissue, patients plasma and normal plasma</a:t>
              </a:r>
            </a:p>
          </p:txBody>
        </p:sp>
        <p:sp>
          <p:nvSpPr>
            <p:cNvPr id="16" name="Rectangle 15"/>
            <p:cNvSpPr/>
            <p:nvPr/>
          </p:nvSpPr>
          <p:spPr>
            <a:xfrm>
              <a:off x="5508170" y="5635568"/>
              <a:ext cx="2663371"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00" dirty="0"/>
                <a:t>Upper panel indicates normal plasmas. Middle panel indicate patients plasma. Bottom panel indicate cancer tissue sample. </a:t>
              </a:r>
            </a:p>
            <a:p>
              <a:r>
                <a:rPr lang="en-US" altLang="zh-CN" sz="700" dirty="0"/>
                <a:t>Black blocks represent methylated </a:t>
              </a:r>
              <a:r>
                <a:rPr lang="en-US" altLang="zh-CN" sz="700" dirty="0" err="1"/>
                <a:t>CpG</a:t>
              </a:r>
              <a:r>
                <a:rPr lang="en-US" altLang="zh-CN" sz="700" dirty="0"/>
                <a:t>. White blocks represent un-methylated </a:t>
              </a:r>
              <a:r>
                <a:rPr lang="en-US" altLang="zh-CN" sz="700" dirty="0" err="1"/>
                <a:t>CpG</a:t>
              </a:r>
              <a:r>
                <a:rPr lang="en-US" altLang="zh-CN" sz="700" dirty="0"/>
                <a:t>. Blue blocks represent missing status. </a:t>
              </a:r>
            </a:p>
          </p:txBody>
        </p:sp>
      </p:grpSp>
    </p:spTree>
    <p:extLst>
      <p:ext uri="{BB962C8B-B14F-4D97-AF65-F5344CB8AC3E}">
        <p14:creationId xmlns:p14="http://schemas.microsoft.com/office/powerpoint/2010/main" val="510582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660" y="1543051"/>
            <a:ext cx="1891071" cy="40079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727" y="1670385"/>
            <a:ext cx="1702342" cy="36626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243" y="3295092"/>
            <a:ext cx="2768996" cy="1971861"/>
          </a:xfrm>
          <a:prstGeom prst="rect">
            <a:avLst/>
          </a:prstGeom>
        </p:spPr>
      </p:pic>
      <p:sp>
        <p:nvSpPr>
          <p:cNvPr id="8" name="TextBox 7"/>
          <p:cNvSpPr txBox="1"/>
          <p:nvPr/>
        </p:nvSpPr>
        <p:spPr>
          <a:xfrm>
            <a:off x="764451" y="1456325"/>
            <a:ext cx="2858475" cy="300082"/>
          </a:xfrm>
          <a:prstGeom prst="rect">
            <a:avLst/>
          </a:prstGeom>
          <a:noFill/>
        </p:spPr>
        <p:txBody>
          <a:bodyPr wrap="none" rtlCol="0">
            <a:spAutoFit/>
          </a:bodyPr>
          <a:lstStyle/>
          <a:p>
            <a:r>
              <a:rPr lang="en-US" altLang="zh-CN" sz="1350" dirty="0"/>
              <a:t>Normal Plasma</a:t>
            </a:r>
            <a:r>
              <a:rPr lang="zh-CN" altLang="en-US" sz="1350" dirty="0"/>
              <a:t>（</a:t>
            </a:r>
            <a:r>
              <a:rPr lang="en-US" altLang="zh-CN" sz="1350" dirty="0"/>
              <a:t>26 normal plasma</a:t>
            </a:r>
            <a:r>
              <a:rPr lang="zh-CN" altLang="en-US" sz="1350" dirty="0"/>
              <a:t>）</a:t>
            </a:r>
          </a:p>
        </p:txBody>
      </p:sp>
      <p:sp>
        <p:nvSpPr>
          <p:cNvPr id="9" name="TextBox 8"/>
          <p:cNvSpPr txBox="1"/>
          <p:nvPr/>
        </p:nvSpPr>
        <p:spPr>
          <a:xfrm>
            <a:off x="3592233" y="3047820"/>
            <a:ext cx="1931939" cy="300082"/>
          </a:xfrm>
          <a:prstGeom prst="rect">
            <a:avLst/>
          </a:prstGeom>
          <a:noFill/>
        </p:spPr>
        <p:txBody>
          <a:bodyPr wrap="none" rtlCol="0">
            <a:spAutoFit/>
          </a:bodyPr>
          <a:lstStyle/>
          <a:p>
            <a:r>
              <a:rPr lang="en-US" altLang="zh-CN" sz="1350" dirty="0"/>
              <a:t>Cancer Plasma</a:t>
            </a:r>
            <a:r>
              <a:rPr lang="zh-CN" altLang="en-US" sz="1350" dirty="0"/>
              <a:t>（</a:t>
            </a:r>
            <a:r>
              <a:rPr lang="en-US" altLang="zh-CN" sz="1350" dirty="0"/>
              <a:t>6-P-1</a:t>
            </a:r>
            <a:r>
              <a:rPr lang="zh-CN" altLang="en-US" sz="1350" dirty="0"/>
              <a:t>）</a:t>
            </a:r>
          </a:p>
        </p:txBody>
      </p:sp>
      <p:sp>
        <p:nvSpPr>
          <p:cNvPr id="10" name="TextBox 9"/>
          <p:cNvSpPr txBox="1"/>
          <p:nvPr/>
        </p:nvSpPr>
        <p:spPr>
          <a:xfrm>
            <a:off x="5355707" y="1478364"/>
            <a:ext cx="2529347" cy="300082"/>
          </a:xfrm>
          <a:prstGeom prst="rect">
            <a:avLst/>
          </a:prstGeom>
          <a:noFill/>
        </p:spPr>
        <p:txBody>
          <a:bodyPr wrap="none" rtlCol="0">
            <a:spAutoFit/>
          </a:bodyPr>
          <a:lstStyle/>
          <a:p>
            <a:r>
              <a:rPr lang="en-US" altLang="zh-CN" sz="1350" dirty="0"/>
              <a:t>Matched Cancer Tissue</a:t>
            </a:r>
            <a:r>
              <a:rPr lang="zh-CN" altLang="en-US" sz="1350" dirty="0"/>
              <a:t>（</a:t>
            </a:r>
            <a:r>
              <a:rPr lang="en-US" altLang="zh-CN" sz="1350" dirty="0"/>
              <a:t>6-T-1</a:t>
            </a:r>
            <a:r>
              <a:rPr lang="zh-CN" altLang="en-US" sz="1350" dirty="0"/>
              <a:t>）</a:t>
            </a:r>
          </a:p>
        </p:txBody>
      </p:sp>
      <p:sp>
        <p:nvSpPr>
          <p:cNvPr id="11" name="Rectangle 10"/>
          <p:cNvSpPr/>
          <p:nvPr/>
        </p:nvSpPr>
        <p:spPr>
          <a:xfrm>
            <a:off x="3324130" y="2674746"/>
            <a:ext cx="2204450" cy="300082"/>
          </a:xfrm>
          <a:prstGeom prst="rect">
            <a:avLst/>
          </a:prstGeom>
        </p:spPr>
        <p:txBody>
          <a:bodyPr wrap="none">
            <a:spAutoFit/>
          </a:bodyPr>
          <a:lstStyle/>
          <a:p>
            <a:r>
              <a:rPr lang="en-US" altLang="zh-CN" sz="1350" dirty="0"/>
              <a:t>C</a:t>
            </a:r>
            <a:r>
              <a:rPr lang="zh-CN" altLang="en-US" sz="1350" dirty="0"/>
              <a:t>hr4</a:t>
            </a:r>
            <a:r>
              <a:rPr lang="en-US" altLang="zh-CN" sz="1350" dirty="0"/>
              <a:t>:</a:t>
            </a:r>
            <a:r>
              <a:rPr lang="zh-CN" altLang="en-US" sz="1350" dirty="0"/>
              <a:t>103940573-103940885</a:t>
            </a:r>
          </a:p>
        </p:txBody>
      </p:sp>
      <p:sp>
        <p:nvSpPr>
          <p:cNvPr id="12" name="Rectangle 11"/>
          <p:cNvSpPr/>
          <p:nvPr/>
        </p:nvSpPr>
        <p:spPr>
          <a:xfrm>
            <a:off x="1317458" y="907670"/>
            <a:ext cx="6348661" cy="415498"/>
          </a:xfrm>
          <a:prstGeom prst="rect">
            <a:avLst/>
          </a:prstGeom>
        </p:spPr>
        <p:txBody>
          <a:bodyPr wrap="none">
            <a:spAutoFit/>
          </a:bodyPr>
          <a:lstStyle/>
          <a:p>
            <a:r>
              <a:rPr lang="en-US" altLang="zh-CN" sz="2100" dirty="0"/>
              <a:t>Mixture of the Methylation Haplotype in cancer plasmas</a:t>
            </a:r>
            <a:endParaRPr lang="zh-CN" altLang="en-US" sz="2100" dirty="0"/>
          </a:p>
        </p:txBody>
      </p:sp>
      <p:sp>
        <p:nvSpPr>
          <p:cNvPr id="13" name="Rectangle 12"/>
          <p:cNvSpPr/>
          <p:nvPr/>
        </p:nvSpPr>
        <p:spPr>
          <a:xfrm>
            <a:off x="1769017" y="5332998"/>
            <a:ext cx="6962740" cy="715581"/>
          </a:xfrm>
          <a:prstGeom prst="rect">
            <a:avLst/>
          </a:prstGeom>
        </p:spPr>
        <p:txBody>
          <a:bodyPr wrap="none">
            <a:spAutoFit/>
          </a:bodyPr>
          <a:lstStyle/>
          <a:p>
            <a:r>
              <a:rPr lang="en-US" altLang="zh-CN" sz="1350" dirty="0"/>
              <a:t>1, the haplotypes in cancer plasma were exactly mixture from cancer tissues and normal plasma </a:t>
            </a:r>
          </a:p>
          <a:p>
            <a:r>
              <a:rPr lang="en-US" altLang="zh-CN" sz="1350" dirty="0"/>
              <a:t>2, 23 such kinds of regions were identified for 6-P-1</a:t>
            </a:r>
          </a:p>
          <a:p>
            <a:r>
              <a:rPr lang="en-US" altLang="zh-CN" sz="1350" dirty="0"/>
              <a:t>3, more regions would be identified after I scan all the matched samples.</a:t>
            </a:r>
            <a:endParaRPr lang="zh-CN" altLang="en-US" sz="1350" dirty="0"/>
          </a:p>
        </p:txBody>
      </p:sp>
      <p:sp>
        <p:nvSpPr>
          <p:cNvPr id="14" name="Rectangle 13"/>
          <p:cNvSpPr/>
          <p:nvPr/>
        </p:nvSpPr>
        <p:spPr>
          <a:xfrm>
            <a:off x="3926634" y="2349709"/>
            <a:ext cx="698974" cy="300082"/>
          </a:xfrm>
          <a:prstGeom prst="rect">
            <a:avLst/>
          </a:prstGeom>
        </p:spPr>
        <p:txBody>
          <a:bodyPr wrap="none">
            <a:spAutoFit/>
          </a:bodyPr>
          <a:lstStyle/>
          <a:p>
            <a:r>
              <a:rPr lang="en-US" altLang="zh-CN" sz="1350" dirty="0">
                <a:solidFill>
                  <a:srgbClr val="FF0000"/>
                </a:solidFill>
              </a:rPr>
              <a:t>SLC9B1</a:t>
            </a:r>
            <a:endParaRPr lang="zh-CN" altLang="en-US" sz="1350" dirty="0">
              <a:solidFill>
                <a:srgbClr val="FF0000"/>
              </a:solidFill>
            </a:endParaRPr>
          </a:p>
        </p:txBody>
      </p:sp>
    </p:spTree>
    <p:extLst>
      <p:ext uri="{BB962C8B-B14F-4D97-AF65-F5344CB8AC3E}">
        <p14:creationId xmlns:p14="http://schemas.microsoft.com/office/powerpoint/2010/main" val="1449316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7345" y="1330036"/>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UMR</a:t>
            </a:r>
            <a:endParaRPr lang="en-US" dirty="0"/>
          </a:p>
        </p:txBody>
      </p:sp>
      <p:sp>
        <p:nvSpPr>
          <p:cNvPr id="3" name="Rectangle 2"/>
          <p:cNvSpPr/>
          <p:nvPr/>
        </p:nvSpPr>
        <p:spPr>
          <a:xfrm>
            <a:off x="4843317" y="1330032"/>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PMD</a:t>
            </a:r>
            <a:endParaRPr lang="en-US" dirty="0"/>
          </a:p>
        </p:txBody>
      </p:sp>
      <p:sp>
        <p:nvSpPr>
          <p:cNvPr id="4" name="Rectangle 3"/>
          <p:cNvSpPr/>
          <p:nvPr/>
        </p:nvSpPr>
        <p:spPr>
          <a:xfrm>
            <a:off x="6336145" y="133003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FMR</a:t>
            </a:r>
            <a:endParaRPr lang="en-US" dirty="0"/>
          </a:p>
        </p:txBody>
      </p:sp>
      <p:sp>
        <p:nvSpPr>
          <p:cNvPr id="6" name="Rectangle 5"/>
          <p:cNvSpPr/>
          <p:nvPr/>
        </p:nvSpPr>
        <p:spPr>
          <a:xfrm>
            <a:off x="3368961" y="1330033"/>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LMR</a:t>
            </a:r>
            <a:endParaRPr lang="en-US" dirty="0"/>
          </a:p>
        </p:txBody>
      </p:sp>
      <p:sp>
        <p:nvSpPr>
          <p:cNvPr id="7" name="Rectangle 6"/>
          <p:cNvSpPr/>
          <p:nvPr/>
        </p:nvSpPr>
        <p:spPr>
          <a:xfrm>
            <a:off x="3438234" y="2535379"/>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VMR</a:t>
            </a:r>
            <a:endParaRPr lang="en-US" dirty="0"/>
          </a:p>
        </p:txBody>
      </p:sp>
      <p:sp>
        <p:nvSpPr>
          <p:cNvPr id="8" name="Rectangle 7"/>
          <p:cNvSpPr/>
          <p:nvPr/>
        </p:nvSpPr>
        <p:spPr>
          <a:xfrm>
            <a:off x="5040743" y="2535378"/>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MMR</a:t>
            </a:r>
            <a:endParaRPr lang="en-US" dirty="0"/>
          </a:p>
        </p:txBody>
      </p:sp>
      <p:sp>
        <p:nvSpPr>
          <p:cNvPr id="9" name="Rectangle 8"/>
          <p:cNvSpPr/>
          <p:nvPr/>
        </p:nvSpPr>
        <p:spPr>
          <a:xfrm>
            <a:off x="1831110" y="3759195"/>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PDR</a:t>
            </a:r>
            <a:endParaRPr lang="en-US" dirty="0"/>
          </a:p>
        </p:txBody>
      </p:sp>
      <p:sp>
        <p:nvSpPr>
          <p:cNvPr id="10" name="Rectangle 9"/>
          <p:cNvSpPr/>
          <p:nvPr/>
        </p:nvSpPr>
        <p:spPr>
          <a:xfrm>
            <a:off x="3424383"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MHL</a:t>
            </a:r>
            <a:endParaRPr lang="en-US" dirty="0"/>
          </a:p>
        </p:txBody>
      </p:sp>
      <p:sp>
        <p:nvSpPr>
          <p:cNvPr id="11" name="Rectangle 10"/>
          <p:cNvSpPr/>
          <p:nvPr/>
        </p:nvSpPr>
        <p:spPr>
          <a:xfrm>
            <a:off x="502804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Entropy</a:t>
            </a:r>
            <a:endParaRPr lang="en-US" dirty="0"/>
          </a:p>
        </p:txBody>
      </p:sp>
      <p:sp>
        <p:nvSpPr>
          <p:cNvPr id="12" name="Rectangle 11"/>
          <p:cNvSpPr/>
          <p:nvPr/>
        </p:nvSpPr>
        <p:spPr>
          <a:xfrm>
            <a:off x="652433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EPP</a:t>
            </a:r>
          </a:p>
        </p:txBody>
      </p:sp>
    </p:spTree>
    <p:extLst>
      <p:ext uri="{BB962C8B-B14F-4D97-AF65-F5344CB8AC3E}">
        <p14:creationId xmlns:p14="http://schemas.microsoft.com/office/powerpoint/2010/main" val="3852653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7225" y="2196816"/>
            <a:ext cx="4458274" cy="2204093"/>
            <a:chOff x="2384943" y="1174070"/>
            <a:chExt cx="4364696" cy="2157830"/>
          </a:xfrm>
        </p:grpSpPr>
        <p:grpSp>
          <p:nvGrpSpPr>
            <p:cNvPr id="8" name="Group 7"/>
            <p:cNvGrpSpPr/>
            <p:nvPr/>
          </p:nvGrpSpPr>
          <p:grpSpPr>
            <a:xfrm>
              <a:off x="2384943" y="1174070"/>
              <a:ext cx="4364696" cy="2157830"/>
              <a:chOff x="819736" y="836763"/>
              <a:chExt cx="5819594" cy="2877106"/>
            </a:xfrm>
          </p:grpSpPr>
          <p:pic>
            <p:nvPicPr>
              <p:cNvPr id="13" name="Picture 12"/>
              <p:cNvPicPr>
                <a:picLocks noChangeAspect="1"/>
              </p:cNvPicPr>
              <p:nvPr/>
            </p:nvPicPr>
            <p:blipFill>
              <a:blip r:embed="rId2"/>
              <a:stretch>
                <a:fillRect/>
              </a:stretch>
            </p:blipFill>
            <p:spPr>
              <a:xfrm>
                <a:off x="819736" y="836763"/>
                <a:ext cx="2963419" cy="2877106"/>
              </a:xfrm>
              <a:prstGeom prst="rect">
                <a:avLst/>
              </a:prstGeom>
            </p:spPr>
          </p:pic>
          <p:pic>
            <p:nvPicPr>
              <p:cNvPr id="14" name="Picture 13"/>
              <p:cNvPicPr>
                <a:picLocks noChangeAspect="1"/>
              </p:cNvPicPr>
              <p:nvPr/>
            </p:nvPicPr>
            <p:blipFill>
              <a:blip r:embed="rId3"/>
              <a:stretch>
                <a:fillRect/>
              </a:stretch>
            </p:blipFill>
            <p:spPr>
              <a:xfrm>
                <a:off x="3977062" y="1075767"/>
                <a:ext cx="2662268" cy="2638102"/>
              </a:xfrm>
              <a:prstGeom prst="rect">
                <a:avLst/>
              </a:prstGeom>
            </p:spPr>
          </p:pic>
          <p:cxnSp>
            <p:nvCxnSpPr>
              <p:cNvPr id="15" name="Straight Connector 14"/>
              <p:cNvCxnSpPr/>
              <p:nvPr/>
            </p:nvCxnSpPr>
            <p:spPr>
              <a:xfrm flipV="1">
                <a:off x="2059910" y="1500996"/>
                <a:ext cx="2788135" cy="189779"/>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a:off x="2147977" y="2616334"/>
                <a:ext cx="2700068" cy="690113"/>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grpSp>
        <p:sp>
          <p:nvSpPr>
            <p:cNvPr id="9" name="TextBox 8"/>
            <p:cNvSpPr txBox="1"/>
            <p:nvPr/>
          </p:nvSpPr>
          <p:spPr>
            <a:xfrm>
              <a:off x="4715703" y="1742408"/>
              <a:ext cx="237679" cy="175204"/>
            </a:xfrm>
            <a:prstGeom prst="rect">
              <a:avLst/>
            </a:prstGeom>
            <a:solidFill>
              <a:schemeClr val="bg1"/>
            </a:solidFill>
          </p:spPr>
          <p:txBody>
            <a:bodyPr wrap="square" rtlCol="0">
              <a:spAutoFit/>
            </a:bodyPr>
            <a:lstStyle/>
            <a:p>
              <a:endParaRPr lang="en-US" sz="563" dirty="0"/>
            </a:p>
          </p:txBody>
        </p:sp>
        <p:sp>
          <p:nvSpPr>
            <p:cNvPr id="10" name="TextBox 9"/>
            <p:cNvSpPr txBox="1"/>
            <p:nvPr/>
          </p:nvSpPr>
          <p:spPr>
            <a:xfrm>
              <a:off x="6533893" y="1802695"/>
              <a:ext cx="215682" cy="175204"/>
            </a:xfrm>
            <a:prstGeom prst="rect">
              <a:avLst/>
            </a:prstGeom>
            <a:solidFill>
              <a:schemeClr val="bg1"/>
            </a:solidFill>
          </p:spPr>
          <p:txBody>
            <a:bodyPr wrap="square" rtlCol="0">
              <a:spAutoFit/>
            </a:bodyPr>
            <a:lstStyle/>
            <a:p>
              <a:endParaRPr lang="en-US" sz="563" dirty="0"/>
            </a:p>
          </p:txBody>
        </p:sp>
        <p:sp>
          <p:nvSpPr>
            <p:cNvPr id="12" name="TextBox 11"/>
            <p:cNvSpPr txBox="1"/>
            <p:nvPr/>
          </p:nvSpPr>
          <p:spPr>
            <a:xfrm>
              <a:off x="5212072" y="1491560"/>
              <a:ext cx="373821" cy="192090"/>
            </a:xfrm>
            <a:prstGeom prst="rect">
              <a:avLst/>
            </a:prstGeom>
            <a:noFill/>
          </p:spPr>
          <p:txBody>
            <a:bodyPr wrap="none" rtlCol="0">
              <a:spAutoFit/>
            </a:bodyPr>
            <a:lstStyle/>
            <a:p>
              <a:r>
                <a:rPr lang="en-US" sz="675" b="1" dirty="0"/>
                <a:t>TCGA</a:t>
              </a:r>
            </a:p>
          </p:txBody>
        </p:sp>
      </p:grpSp>
      <p:sp>
        <p:nvSpPr>
          <p:cNvPr id="7" name="TextBox 6"/>
          <p:cNvSpPr txBox="1"/>
          <p:nvPr/>
        </p:nvSpPr>
        <p:spPr>
          <a:xfrm>
            <a:off x="3393958" y="4311614"/>
            <a:ext cx="973343" cy="276999"/>
          </a:xfrm>
          <a:prstGeom prst="rect">
            <a:avLst/>
          </a:prstGeom>
          <a:noFill/>
        </p:spPr>
        <p:txBody>
          <a:bodyPr wrap="none" rtlCol="0">
            <a:spAutoFit/>
          </a:bodyPr>
          <a:lstStyle/>
          <a:p>
            <a:r>
              <a:rPr lang="en-US" sz="1200" b="1" dirty="0"/>
              <a:t>P&lt;1.92× 10</a:t>
            </a:r>
            <a:r>
              <a:rPr lang="en-US" sz="1200" b="1" baseline="30000" dirty="0"/>
              <a:t>-9</a:t>
            </a:r>
            <a:endParaRPr lang="en-US" sz="1200" b="1" dirty="0"/>
          </a:p>
        </p:txBody>
      </p:sp>
      <p:sp>
        <p:nvSpPr>
          <p:cNvPr id="31" name="Oval 30"/>
          <p:cNvSpPr/>
          <p:nvPr/>
        </p:nvSpPr>
        <p:spPr>
          <a:xfrm>
            <a:off x="6752725" y="2139831"/>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6155599" y="2226776"/>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p:cNvSpPr/>
          <p:nvPr/>
        </p:nvSpPr>
        <p:spPr>
          <a:xfrm>
            <a:off x="6752725" y="3292523"/>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a:off x="6155599" y="3379468"/>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TextBox 34"/>
          <p:cNvSpPr txBox="1"/>
          <p:nvPr/>
        </p:nvSpPr>
        <p:spPr>
          <a:xfrm>
            <a:off x="5238324" y="2571299"/>
            <a:ext cx="859531" cy="253916"/>
          </a:xfrm>
          <a:prstGeom prst="rect">
            <a:avLst/>
          </a:prstGeom>
          <a:noFill/>
        </p:spPr>
        <p:txBody>
          <a:bodyPr wrap="none" rtlCol="0">
            <a:spAutoFit/>
          </a:bodyPr>
          <a:lstStyle/>
          <a:p>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6" name="TextBox 35"/>
          <p:cNvSpPr txBox="1"/>
          <p:nvPr/>
        </p:nvSpPr>
        <p:spPr>
          <a:xfrm>
            <a:off x="5041919" y="3730442"/>
            <a:ext cx="1152880"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Non-</a:t>
            </a:r>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7" name="Rectangle 36"/>
          <p:cNvSpPr/>
          <p:nvPr/>
        </p:nvSpPr>
        <p:spPr>
          <a:xfrm>
            <a:off x="6120610" y="2352699"/>
            <a:ext cx="175231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34       33        51           </a:t>
            </a:r>
          </a:p>
        </p:txBody>
      </p:sp>
      <p:sp>
        <p:nvSpPr>
          <p:cNvPr id="38" name="Rectangle 37"/>
          <p:cNvSpPr/>
          <p:nvPr/>
        </p:nvSpPr>
        <p:spPr>
          <a:xfrm>
            <a:off x="6270079" y="3502959"/>
            <a:ext cx="1670375"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34        18        53</a:t>
            </a:r>
          </a:p>
        </p:txBody>
      </p:sp>
      <p:sp>
        <p:nvSpPr>
          <p:cNvPr id="41" name="Rectangle 40"/>
          <p:cNvSpPr/>
          <p:nvPr/>
        </p:nvSpPr>
        <p:spPr>
          <a:xfrm>
            <a:off x="6539187" y="4399196"/>
            <a:ext cx="965329" cy="276999"/>
          </a:xfrm>
          <a:prstGeom prst="rect">
            <a:avLst/>
          </a:prstGeom>
        </p:spPr>
        <p:txBody>
          <a:bodyPr wrap="none">
            <a:spAutoFit/>
          </a:bodyPr>
          <a:lstStyle/>
          <a:p>
            <a:r>
              <a:rPr lang="en-US" sz="1200" b="1" dirty="0"/>
              <a:t>P&lt;1.0 × 10</a:t>
            </a:r>
            <a:r>
              <a:rPr lang="en-US" sz="1200" b="1" baseline="30000" dirty="0"/>
              <a:t>-4</a:t>
            </a:r>
            <a:r>
              <a:rPr lang="en-US" sz="1200" b="1" dirty="0"/>
              <a:t> </a:t>
            </a:r>
          </a:p>
        </p:txBody>
      </p:sp>
      <p:sp>
        <p:nvSpPr>
          <p:cNvPr id="21" name="TextBox 20"/>
          <p:cNvSpPr txBox="1"/>
          <p:nvPr/>
        </p:nvSpPr>
        <p:spPr>
          <a:xfrm>
            <a:off x="2913258" y="2852935"/>
            <a:ext cx="163465" cy="178960"/>
          </a:xfrm>
          <a:prstGeom prst="rect">
            <a:avLst/>
          </a:prstGeom>
          <a:solidFill>
            <a:schemeClr val="bg1"/>
          </a:solidFill>
        </p:spPr>
        <p:txBody>
          <a:bodyPr wrap="square" rtlCol="0">
            <a:spAutoFit/>
          </a:bodyPr>
          <a:lstStyle/>
          <a:p>
            <a:endParaRPr lang="en-US" sz="563" dirty="0"/>
          </a:p>
        </p:txBody>
      </p:sp>
      <p:sp>
        <p:nvSpPr>
          <p:cNvPr id="22" name="TextBox 21"/>
          <p:cNvSpPr txBox="1"/>
          <p:nvPr/>
        </p:nvSpPr>
        <p:spPr>
          <a:xfrm>
            <a:off x="4522040" y="2874938"/>
            <a:ext cx="401072" cy="196208"/>
          </a:xfrm>
          <a:prstGeom prst="rect">
            <a:avLst/>
          </a:prstGeom>
          <a:noFill/>
        </p:spPr>
        <p:txBody>
          <a:bodyPr wrap="none" rtlCol="0">
            <a:spAutoFit/>
          </a:bodyPr>
          <a:lstStyle/>
          <a:p>
            <a:r>
              <a:rPr lang="en-US" sz="675" b="1" dirty="0"/>
              <a:t>PBMC</a:t>
            </a:r>
          </a:p>
        </p:txBody>
      </p:sp>
    </p:spTree>
    <p:extLst>
      <p:ext uri="{BB962C8B-B14F-4D97-AF65-F5344CB8AC3E}">
        <p14:creationId xmlns:p14="http://schemas.microsoft.com/office/powerpoint/2010/main" val="3352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 y="190106"/>
            <a:ext cx="921789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Linkage disequilibrium in different samples</a:t>
            </a:r>
          </a:p>
        </p:txBody>
      </p:sp>
      <p:sp>
        <p:nvSpPr>
          <p:cNvPr id="5" name="Rectangle 4"/>
          <p:cNvSpPr/>
          <p:nvPr/>
        </p:nvSpPr>
        <p:spPr>
          <a:xfrm>
            <a:off x="353098" y="3665348"/>
            <a:ext cx="2964024" cy="338554"/>
          </a:xfrm>
          <a:prstGeom prst="rect">
            <a:avLst/>
          </a:prstGeom>
        </p:spPr>
        <p:txBody>
          <a:bodyPr wrap="square">
            <a:spAutoFit/>
          </a:bodyPr>
          <a:lstStyle/>
          <a:p>
            <a:r>
              <a:rPr lang="en-US" sz="1600" dirty="0">
                <a:solidFill>
                  <a:srgbClr val="000000"/>
                </a:solidFill>
                <a:latin typeface="Arial" panose="020B0604020202020204" pitchFamily="34" charset="0"/>
              </a:rPr>
              <a:t>Sampling: 500,000 </a:t>
            </a:r>
            <a:r>
              <a:rPr lang="en-US" sz="1600" dirty="0" err="1">
                <a:solidFill>
                  <a:srgbClr val="000000"/>
                </a:solidFill>
                <a:latin typeface="Arial" panose="020B0604020202020204" pitchFamily="34" charset="0"/>
              </a:rPr>
              <a:t>CpG</a:t>
            </a:r>
            <a:r>
              <a:rPr lang="en-US" sz="1600" dirty="0">
                <a:solidFill>
                  <a:srgbClr val="000000"/>
                </a:solidFill>
                <a:latin typeface="Arial" panose="020B0604020202020204" pitchFamily="34" charset="0"/>
              </a:rPr>
              <a:t> pairs</a:t>
            </a:r>
          </a:p>
        </p:txBody>
      </p:sp>
      <p:sp>
        <p:nvSpPr>
          <p:cNvPr id="7" name="Rectangle 6"/>
          <p:cNvSpPr/>
          <p:nvPr/>
        </p:nvSpPr>
        <p:spPr>
          <a:xfrm>
            <a:off x="353098" y="4166246"/>
            <a:ext cx="8590547" cy="830997"/>
          </a:xfrm>
          <a:prstGeom prst="rect">
            <a:avLst/>
          </a:prstGeom>
        </p:spPr>
        <p:txBody>
          <a:bodyPr wrap="square">
            <a:spAutoFit/>
          </a:bodyPr>
          <a:lstStyle/>
          <a:p>
            <a:r>
              <a:rPr lang="en-US" sz="1600" dirty="0">
                <a:solidFill>
                  <a:srgbClr val="000000"/>
                </a:solidFill>
                <a:highlight>
                  <a:srgbClr val="FFFFFF"/>
                </a:highlight>
                <a:latin typeface="Arial" panose="020B0604020202020204" pitchFamily="34" charset="0"/>
                <a:ea typeface="Arial" panose="020B0604020202020204" pitchFamily="34" charset="0"/>
              </a:rPr>
              <a:t>LD extends further along the DNA in stem cells and progenitors, compared with normal adult tissue, both in the fraction of tightly coupled </a:t>
            </a:r>
            <a:r>
              <a:rPr lang="en-US" sz="1600" dirty="0" err="1">
                <a:solidFill>
                  <a:srgbClr val="000000"/>
                </a:solidFill>
                <a:highlight>
                  <a:srgbClr val="FFFFFF"/>
                </a:highlight>
                <a:latin typeface="Arial" panose="020B0604020202020204" pitchFamily="34" charset="0"/>
                <a:ea typeface="Arial" panose="020B0604020202020204" pitchFamily="34" charset="0"/>
              </a:rPr>
              <a:t>CpG</a:t>
            </a:r>
            <a:r>
              <a:rPr lang="en-US" sz="1600" dirty="0">
                <a:solidFill>
                  <a:srgbClr val="000000"/>
                </a:solidFill>
                <a:highlight>
                  <a:srgbClr val="FFFFFF"/>
                </a:highlight>
                <a:latin typeface="Arial" panose="020B0604020202020204" pitchFamily="34" charset="0"/>
                <a:ea typeface="Arial" panose="020B0604020202020204" pitchFamily="34" charset="0"/>
              </a:rPr>
              <a:t> pairs (94.8% versus 91.2%). (</a:t>
            </a:r>
            <a:r>
              <a:rPr lang="en-US" sz="1600" dirty="0">
                <a:solidFill>
                  <a:srgbClr val="000000"/>
                </a:solidFill>
                <a:highlight>
                  <a:srgbClr val="FFFFFF"/>
                </a:highlight>
                <a:latin typeface="Arial" panose="020B0604020202020204" pitchFamily="34" charset="0"/>
                <a:ea typeface="Arial" panose="020B0604020202020204" pitchFamily="34" charset="0"/>
                <a:hlinkClick r:id="rId3" action="ppaction://hlinkfile" tooltip="Shoemaker, 2010 #633"/>
              </a:rPr>
              <a:t>Shoemaker, Deng et al. Genome Res 2010</a:t>
            </a:r>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sp>
        <p:nvSpPr>
          <p:cNvPr id="4" name="Rectangle 3"/>
          <p:cNvSpPr/>
          <p:nvPr/>
        </p:nvSpPr>
        <p:spPr>
          <a:xfrm>
            <a:off x="353098" y="4997243"/>
            <a:ext cx="8790902" cy="830997"/>
          </a:xfrm>
          <a:prstGeom prst="rect">
            <a:avLst/>
          </a:prstGeom>
        </p:spPr>
        <p:txBody>
          <a:bodyPr wrap="square">
            <a:spAutoFit/>
          </a:bodyPr>
          <a:lstStyle/>
          <a:p>
            <a:r>
              <a:rPr lang="en-US" altLang="zh-CN" sz="1600" dirty="0">
                <a:solidFill>
                  <a:srgbClr val="000000"/>
                </a:solidFill>
                <a:highlight>
                  <a:srgbClr val="FFFFFF"/>
                </a:highlight>
                <a:latin typeface="Arial" panose="020B0604020202020204" pitchFamily="34" charset="0"/>
                <a:ea typeface="Arial" panose="020B0604020202020204" pitchFamily="34" charset="0"/>
              </a:rPr>
              <a:t>Shao et al. reported that </a:t>
            </a:r>
            <a:r>
              <a:rPr lang="en-US" altLang="zh-CN" sz="1600" dirty="0" err="1">
                <a:solidFill>
                  <a:srgbClr val="000000"/>
                </a:solidFill>
                <a:highlight>
                  <a:srgbClr val="FFFFFF"/>
                </a:highlight>
                <a:latin typeface="Arial" panose="020B0604020202020204" pitchFamily="34" charset="0"/>
                <a:ea typeface="Arial" panose="020B0604020202020204" pitchFamily="34" charset="0"/>
              </a:rPr>
              <a:t>iPS</a:t>
            </a:r>
            <a:r>
              <a:rPr lang="en-US" altLang="zh-CN" sz="1600" dirty="0">
                <a:solidFill>
                  <a:srgbClr val="000000"/>
                </a:solidFill>
                <a:highlight>
                  <a:srgbClr val="FFFFFF"/>
                </a:highlight>
                <a:latin typeface="Arial" panose="020B0604020202020204" pitchFamily="34" charset="0"/>
                <a:ea typeface="Arial" panose="020B0604020202020204" pitchFamily="34" charset="0"/>
              </a:rPr>
              <a:t>-cell have lower methylation entropy compared with its adult cells (</a:t>
            </a:r>
            <a:r>
              <a:rPr lang="en-US" altLang="zh-CN" sz="1600" u="sng" dirty="0">
                <a:solidFill>
                  <a:schemeClr val="accent5"/>
                </a:solidFill>
                <a:highlight>
                  <a:srgbClr val="FFFFFF"/>
                </a:highlight>
                <a:latin typeface="Arial" panose="020B0604020202020204" pitchFamily="34" charset="0"/>
                <a:ea typeface="Arial" panose="020B0604020202020204" pitchFamily="34" charset="0"/>
              </a:rPr>
              <a:t>Shao et al. BMC Genomics 2014</a:t>
            </a:r>
            <a:r>
              <a:rPr lang="en-US" altLang="zh-CN" sz="1600" dirty="0">
                <a:solidFill>
                  <a:srgbClr val="000000"/>
                </a:solidFill>
                <a:highlight>
                  <a:srgbClr val="FFFFFF"/>
                </a:highlight>
                <a:latin typeface="Arial" panose="020B0604020202020204" pitchFamily="34" charset="0"/>
                <a:ea typeface="Arial" panose="020B0604020202020204" pitchFamily="34" charset="0"/>
              </a:rPr>
              <a:t>)</a:t>
            </a:r>
          </a:p>
          <a:p>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2" y="1071929"/>
            <a:ext cx="9088118" cy="2514951"/>
          </a:xfrm>
          <a:prstGeom prst="rect">
            <a:avLst/>
          </a:prstGeom>
        </p:spPr>
      </p:pic>
      <p:sp>
        <p:nvSpPr>
          <p:cNvPr id="13" name="Rectangle 12"/>
          <p:cNvSpPr/>
          <p:nvPr/>
        </p:nvSpPr>
        <p:spPr>
          <a:xfrm>
            <a:off x="353098" y="5613649"/>
            <a:ext cx="8502144" cy="1107996"/>
          </a:xfrm>
          <a:prstGeom prst="rect">
            <a:avLst/>
          </a:prstGeom>
        </p:spPr>
        <p:txBody>
          <a:bodyPr wrap="square">
            <a:spAutoFit/>
          </a:bodyPr>
          <a:lstStyle/>
          <a:p>
            <a:pPr lvl="0"/>
            <a:r>
              <a:rPr lang="en-US" altLang="zh-CN" sz="1600" dirty="0">
                <a:solidFill>
                  <a:srgbClr val="000000"/>
                </a:solidFill>
                <a:latin typeface="Arial" panose="020B0604020202020204" pitchFamily="34" charset="0"/>
                <a:ea typeface="Arial" panose="020B0604020202020204" pitchFamily="34" charset="0"/>
              </a:rPr>
              <a:t>In primary tumor tissues, we observed a reduction of perfectly coupled </a:t>
            </a:r>
            <a:r>
              <a:rPr lang="en-US" altLang="zh-CN" sz="1600" dirty="0" err="1">
                <a:solidFill>
                  <a:srgbClr val="000000"/>
                </a:solidFill>
                <a:latin typeface="Arial" panose="020B0604020202020204" pitchFamily="34" charset="0"/>
                <a:ea typeface="Arial" panose="020B0604020202020204" pitchFamily="34" charset="0"/>
              </a:rPr>
              <a:t>CpG</a:t>
            </a:r>
            <a:r>
              <a:rPr lang="en-US" altLang="zh-CN" sz="1600" dirty="0">
                <a:solidFill>
                  <a:srgbClr val="000000"/>
                </a:solidFill>
                <a:latin typeface="Arial" panose="020B0604020202020204" pitchFamily="34" charset="0"/>
                <a:ea typeface="Arial" panose="020B0604020202020204" pitchFamily="34" charset="0"/>
              </a:rPr>
              <a:t> pairs, which could be related to the pattern of discordant methylation that has been reported in AML (</a:t>
            </a:r>
            <a:r>
              <a:rPr lang="en-US" altLang="zh-CN" sz="1600" dirty="0">
                <a:solidFill>
                  <a:srgbClr val="000000"/>
                </a:solidFill>
                <a:latin typeface="Arial" panose="020B0604020202020204" pitchFamily="34" charset="0"/>
                <a:ea typeface="Arial" panose="020B0604020202020204" pitchFamily="34" charset="0"/>
                <a:hlinkClick r:id="rId5" tooltip="Landau, 2014 #631"/>
              </a:rPr>
              <a:t>Landau, Clement et al. Cancer Cell 2014</a:t>
            </a:r>
            <a:r>
              <a:rPr lang="en-US" altLang="zh-CN" sz="1600" dirty="0">
                <a:solidFill>
                  <a:srgbClr val="000000"/>
                </a:solidFill>
                <a:latin typeface="Arial" panose="020B0604020202020204" pitchFamily="34" charset="0"/>
                <a:ea typeface="Arial" panose="020B0604020202020204" pitchFamily="34" charset="0"/>
              </a:rPr>
              <a:t>)</a:t>
            </a:r>
            <a:r>
              <a:rPr lang="en-US" altLang="zh-CN" sz="800" dirty="0">
                <a:latin typeface="Arial" panose="020B0604020202020204" pitchFamily="34" charset="0"/>
              </a:rPr>
              <a:t> </a:t>
            </a:r>
            <a:endParaRPr lang="en-US" altLang="zh-CN" sz="2800" dirty="0">
              <a:latin typeface="Arial" panose="020B0604020202020204" pitchFamily="34" charset="0"/>
            </a:endParaRPr>
          </a:p>
          <a:p>
            <a:endParaRPr lang="en-US" altLang="zh-CN" sz="1600" dirty="0">
              <a:solidFill>
                <a:srgbClr val="000000"/>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86042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34" y="398932"/>
            <a:ext cx="8521338" cy="2710027"/>
          </a:xfrm>
          <a:prstGeom prst="rect">
            <a:avLst/>
          </a:prstGeom>
        </p:spPr>
      </p:pic>
    </p:spTree>
    <p:extLst>
      <p:ext uri="{BB962C8B-B14F-4D97-AF65-F5344CB8AC3E}">
        <p14:creationId xmlns:p14="http://schemas.microsoft.com/office/powerpoint/2010/main" val="806804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44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7527" y="756458"/>
            <a:ext cx="1295035" cy="2308324"/>
          </a:xfrm>
          <a:prstGeom prst="rect">
            <a:avLst/>
          </a:prstGeom>
          <a:noFill/>
        </p:spPr>
        <p:txBody>
          <a:bodyPr wrap="none" rtlCol="0">
            <a:spAutoFit/>
          </a:bodyPr>
          <a:lstStyle/>
          <a:p>
            <a:r>
              <a:rPr lang="en-US" dirty="0"/>
              <a:t>Background</a:t>
            </a:r>
          </a:p>
          <a:p>
            <a:r>
              <a:rPr lang="en-US" dirty="0"/>
              <a:t>Pipeline</a:t>
            </a:r>
          </a:p>
          <a:p>
            <a:r>
              <a:rPr lang="en-US" dirty="0"/>
              <a:t>? How to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23927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128837"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Fastq</a:t>
            </a:r>
            <a:endParaRPr lang="en-US" dirty="0"/>
          </a:p>
        </p:txBody>
      </p:sp>
      <p:sp>
        <p:nvSpPr>
          <p:cNvPr id="3" name="Rounded Rectangle 2"/>
          <p:cNvSpPr/>
          <p:nvPr/>
        </p:nvSpPr>
        <p:spPr>
          <a:xfrm>
            <a:off x="1533524" y="29622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Trim</a:t>
            </a:r>
            <a:endParaRPr lang="en-US" dirty="0"/>
          </a:p>
        </p:txBody>
      </p:sp>
      <p:sp>
        <p:nvSpPr>
          <p:cNvPr id="4" name="Rounded Rectangle 3"/>
          <p:cNvSpPr/>
          <p:nvPr/>
        </p:nvSpPr>
        <p:spPr>
          <a:xfrm>
            <a:off x="1219200"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Bam</a:t>
            </a:r>
            <a:endParaRPr lang="en-US" dirty="0"/>
          </a:p>
        </p:txBody>
      </p:sp>
      <p:sp>
        <p:nvSpPr>
          <p:cNvPr id="5" name="Rounded Rectangle 4"/>
          <p:cNvSpPr/>
          <p:nvPr/>
        </p:nvSpPr>
        <p:spPr>
          <a:xfrm>
            <a:off x="2509837" y="2962274"/>
            <a:ext cx="1704975"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De-duplication</a:t>
            </a:r>
            <a:endParaRPr lang="en-US" dirty="0"/>
          </a:p>
        </p:txBody>
      </p:sp>
    </p:spTree>
    <p:extLst>
      <p:ext uri="{BB962C8B-B14F-4D97-AF65-F5344CB8AC3E}">
        <p14:creationId xmlns:p14="http://schemas.microsoft.com/office/powerpoint/2010/main" val="2607246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91549" y="1687907"/>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a:hlinkClick r:id="rId2" tooltip="Shicheng:Ziller2013"/>
              </a:rPr>
              <a:t>Ziller2013-Nature</a:t>
            </a:r>
            <a:endParaRPr lang="en-US" sz="2000"/>
          </a:p>
        </p:txBody>
      </p:sp>
      <p:sp>
        <p:nvSpPr>
          <p:cNvPr id="21" name="Rectangle 20"/>
          <p:cNvSpPr/>
          <p:nvPr/>
        </p:nvSpPr>
        <p:spPr>
          <a:xfrm>
            <a:off x="291549" y="2516168"/>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3" tooltip="Shicheng:Holger2012"/>
              </a:rPr>
              <a:t>Holger2013-PNAS</a:t>
            </a:r>
            <a:endParaRPr lang="en-US" sz="2000"/>
          </a:p>
        </p:txBody>
      </p:sp>
      <p:sp>
        <p:nvSpPr>
          <p:cNvPr id="22" name="Rectangle 21"/>
          <p:cNvSpPr/>
          <p:nvPr/>
        </p:nvSpPr>
        <p:spPr>
          <a:xfrm>
            <a:off x="291549" y="3344429"/>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4" tooltip="Shicheng:Heyn2016"/>
              </a:rPr>
              <a:t>Holger2016-GenomeBiology</a:t>
            </a:r>
            <a:endParaRPr lang="en-US" sz="2000"/>
          </a:p>
        </p:txBody>
      </p:sp>
      <p:sp>
        <p:nvSpPr>
          <p:cNvPr id="23" name="Rectangle 22"/>
          <p:cNvSpPr/>
          <p:nvPr/>
        </p:nvSpPr>
        <p:spPr>
          <a:xfrm>
            <a:off x="291549" y="4172690"/>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5" tooltip="Shicheng:Xliu2014GB"/>
              </a:rPr>
              <a:t>Xliu2014-GenomeBiology</a:t>
            </a:r>
            <a:endParaRPr lang="en-US" sz="2000"/>
          </a:p>
        </p:txBody>
      </p:sp>
      <p:sp>
        <p:nvSpPr>
          <p:cNvPr id="24" name="Rectangle 23"/>
          <p:cNvSpPr/>
          <p:nvPr/>
        </p:nvSpPr>
        <p:spPr>
          <a:xfrm>
            <a:off x="291549" y="5067211"/>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6" tooltip="Shicheng:DennisLo2015-PNAS"/>
              </a:rPr>
              <a:t>DennisLo2015-PNAS</a:t>
            </a:r>
            <a:endParaRPr lang="en-US" sz="2000"/>
          </a:p>
        </p:txBody>
      </p:sp>
      <p:sp>
        <p:nvSpPr>
          <p:cNvPr id="25" name="Rectangle 24"/>
          <p:cNvSpPr/>
          <p:nvPr/>
        </p:nvSpPr>
        <p:spPr>
          <a:xfrm>
            <a:off x="3129063"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Blood</a:t>
            </a:r>
          </a:p>
        </p:txBody>
      </p:sp>
      <p:sp>
        <p:nvSpPr>
          <p:cNvPr id="26" name="TextBox 25"/>
          <p:cNvSpPr txBox="1"/>
          <p:nvPr/>
        </p:nvSpPr>
        <p:spPr>
          <a:xfrm>
            <a:off x="1403522" y="1156236"/>
            <a:ext cx="1714187" cy="369332"/>
          </a:xfrm>
          <a:prstGeom prst="rect">
            <a:avLst/>
          </a:prstGeom>
          <a:noFill/>
        </p:spPr>
        <p:txBody>
          <a:bodyPr wrap="none" rtlCol="0">
            <a:spAutoFit/>
          </a:bodyPr>
          <a:lstStyle/>
          <a:p>
            <a:r>
              <a:rPr lang="en-US" dirty="0"/>
              <a:t>Tissue Re-Group</a:t>
            </a:r>
          </a:p>
        </p:txBody>
      </p:sp>
      <p:sp>
        <p:nvSpPr>
          <p:cNvPr id="27" name="Rectangle 26"/>
          <p:cNvSpPr/>
          <p:nvPr/>
        </p:nvSpPr>
        <p:spPr>
          <a:xfrm>
            <a:off x="3129063"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a:t>
            </a:r>
          </a:p>
        </p:txBody>
      </p:sp>
      <p:sp>
        <p:nvSpPr>
          <p:cNvPr id="28" name="Rectangle 27"/>
          <p:cNvSpPr/>
          <p:nvPr/>
        </p:nvSpPr>
        <p:spPr>
          <a:xfrm>
            <a:off x="3129063"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a:t>
            </a:r>
          </a:p>
        </p:txBody>
      </p:sp>
      <p:sp>
        <p:nvSpPr>
          <p:cNvPr id="29" name="Rectangle 28"/>
          <p:cNvSpPr/>
          <p:nvPr/>
        </p:nvSpPr>
        <p:spPr>
          <a:xfrm>
            <a:off x="3129063"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Colon</a:t>
            </a:r>
          </a:p>
        </p:txBody>
      </p:sp>
      <p:sp>
        <p:nvSpPr>
          <p:cNvPr id="30" name="Rectangle 29"/>
          <p:cNvSpPr/>
          <p:nvPr/>
        </p:nvSpPr>
        <p:spPr>
          <a:xfrm>
            <a:off x="3129063"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Liver</a:t>
            </a:r>
          </a:p>
        </p:txBody>
      </p:sp>
      <p:sp>
        <p:nvSpPr>
          <p:cNvPr id="31" name="Rectangle 30"/>
          <p:cNvSpPr/>
          <p:nvPr/>
        </p:nvSpPr>
        <p:spPr>
          <a:xfrm>
            <a:off x="3129063"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Stomach</a:t>
            </a:r>
          </a:p>
        </p:txBody>
      </p:sp>
      <p:sp>
        <p:nvSpPr>
          <p:cNvPr id="32" name="Rectangle 31"/>
          <p:cNvSpPr/>
          <p:nvPr/>
        </p:nvSpPr>
        <p:spPr>
          <a:xfrm>
            <a:off x="3129063"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Pancreas</a:t>
            </a:r>
          </a:p>
        </p:txBody>
      </p:sp>
      <p:sp>
        <p:nvSpPr>
          <p:cNvPr id="33" name="Rectangle 32"/>
          <p:cNvSpPr/>
          <p:nvPr/>
        </p:nvSpPr>
        <p:spPr>
          <a:xfrm>
            <a:off x="3129063"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a:t>
            </a:r>
          </a:p>
        </p:txBody>
      </p:sp>
      <p:sp>
        <p:nvSpPr>
          <p:cNvPr id="34" name="Rectangle 33"/>
          <p:cNvSpPr/>
          <p:nvPr/>
        </p:nvSpPr>
        <p:spPr>
          <a:xfrm>
            <a:off x="3129063"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Bladder</a:t>
            </a:r>
          </a:p>
        </p:txBody>
      </p:sp>
      <p:sp>
        <p:nvSpPr>
          <p:cNvPr id="35" name="Rectangle 34"/>
          <p:cNvSpPr/>
          <p:nvPr/>
        </p:nvSpPr>
        <p:spPr>
          <a:xfrm>
            <a:off x="3117709"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Brain</a:t>
            </a:r>
          </a:p>
        </p:txBody>
      </p:sp>
      <p:sp>
        <p:nvSpPr>
          <p:cNvPr id="36" name="Rectangle 35"/>
          <p:cNvSpPr/>
          <p:nvPr/>
        </p:nvSpPr>
        <p:spPr>
          <a:xfrm>
            <a:off x="3117709"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37" name="Rectangle 36"/>
          <p:cNvSpPr/>
          <p:nvPr/>
        </p:nvSpPr>
        <p:spPr>
          <a:xfrm>
            <a:off x="3117709"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38" name="TextBox 37"/>
          <p:cNvSpPr txBox="1"/>
          <p:nvPr/>
        </p:nvSpPr>
        <p:spPr>
          <a:xfrm rot="5400000">
            <a:off x="3566558" y="3227150"/>
            <a:ext cx="2602123" cy="369332"/>
          </a:xfrm>
          <a:prstGeom prst="rect">
            <a:avLst/>
          </a:prstGeom>
          <a:noFill/>
        </p:spPr>
        <p:txBody>
          <a:bodyPr wrap="none" rtlCol="0">
            <a:spAutoFit/>
          </a:bodyPr>
          <a:lstStyle/>
          <a:p>
            <a:r>
              <a:rPr lang="en-US" b="1" dirty="0">
                <a:solidFill>
                  <a:srgbClr val="FF0000"/>
                </a:solidFill>
              </a:rPr>
              <a:t>Tissue Specific Biomarker</a:t>
            </a:r>
          </a:p>
        </p:txBody>
      </p:sp>
      <p:sp>
        <p:nvSpPr>
          <p:cNvPr id="39" name="Right Arrow 38"/>
          <p:cNvSpPr/>
          <p:nvPr/>
        </p:nvSpPr>
        <p:spPr>
          <a:xfrm>
            <a:off x="4490556"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021123" y="847734"/>
            <a:ext cx="1335687" cy="369332"/>
          </a:xfrm>
          <a:prstGeom prst="rect">
            <a:avLst/>
          </a:prstGeom>
          <a:noFill/>
        </p:spPr>
        <p:txBody>
          <a:bodyPr wrap="none" rtlCol="0">
            <a:spAutoFit/>
          </a:bodyPr>
          <a:lstStyle/>
          <a:p>
            <a:r>
              <a:rPr lang="en-US" dirty="0"/>
              <a:t>Normal Fold</a:t>
            </a:r>
          </a:p>
        </p:txBody>
      </p:sp>
      <p:sp>
        <p:nvSpPr>
          <p:cNvPr id="41" name="TextBox 40"/>
          <p:cNvSpPr txBox="1"/>
          <p:nvPr/>
        </p:nvSpPr>
        <p:spPr>
          <a:xfrm>
            <a:off x="5590634" y="847734"/>
            <a:ext cx="1353319" cy="369332"/>
          </a:xfrm>
          <a:prstGeom prst="rect">
            <a:avLst/>
          </a:prstGeom>
          <a:noFill/>
        </p:spPr>
        <p:txBody>
          <a:bodyPr wrap="none" rtlCol="0">
            <a:spAutoFit/>
          </a:bodyPr>
          <a:lstStyle/>
          <a:p>
            <a:r>
              <a:rPr lang="en-US" dirty="0"/>
              <a:t>Disease Fold</a:t>
            </a:r>
          </a:p>
        </p:txBody>
      </p:sp>
      <p:sp>
        <p:nvSpPr>
          <p:cNvPr id="42" name="Rectangle 41"/>
          <p:cNvSpPr/>
          <p:nvPr/>
        </p:nvSpPr>
        <p:spPr>
          <a:xfrm>
            <a:off x="5601988"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Blood</a:t>
            </a:r>
          </a:p>
        </p:txBody>
      </p:sp>
      <p:sp>
        <p:nvSpPr>
          <p:cNvPr id="43" name="Rectangle 42"/>
          <p:cNvSpPr/>
          <p:nvPr/>
        </p:nvSpPr>
        <p:spPr>
          <a:xfrm>
            <a:off x="5601988"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a:t>
            </a:r>
          </a:p>
        </p:txBody>
      </p:sp>
      <p:sp>
        <p:nvSpPr>
          <p:cNvPr id="44" name="Rectangle 43"/>
          <p:cNvSpPr/>
          <p:nvPr/>
        </p:nvSpPr>
        <p:spPr>
          <a:xfrm>
            <a:off x="5601988"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a:t>
            </a:r>
          </a:p>
        </p:txBody>
      </p:sp>
      <p:sp>
        <p:nvSpPr>
          <p:cNvPr id="45" name="Rectangle 44"/>
          <p:cNvSpPr/>
          <p:nvPr/>
        </p:nvSpPr>
        <p:spPr>
          <a:xfrm>
            <a:off x="5601988"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Colon</a:t>
            </a:r>
          </a:p>
        </p:txBody>
      </p:sp>
      <p:sp>
        <p:nvSpPr>
          <p:cNvPr id="46" name="Rectangle 45"/>
          <p:cNvSpPr/>
          <p:nvPr/>
        </p:nvSpPr>
        <p:spPr>
          <a:xfrm>
            <a:off x="5601988"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Liver</a:t>
            </a:r>
          </a:p>
        </p:txBody>
      </p:sp>
      <p:sp>
        <p:nvSpPr>
          <p:cNvPr id="47" name="Rectangle 46"/>
          <p:cNvSpPr/>
          <p:nvPr/>
        </p:nvSpPr>
        <p:spPr>
          <a:xfrm>
            <a:off x="5601988"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Stomach</a:t>
            </a:r>
          </a:p>
        </p:txBody>
      </p:sp>
      <p:sp>
        <p:nvSpPr>
          <p:cNvPr id="48" name="Rectangle 47"/>
          <p:cNvSpPr/>
          <p:nvPr/>
        </p:nvSpPr>
        <p:spPr>
          <a:xfrm>
            <a:off x="5601988"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Pancreas</a:t>
            </a:r>
          </a:p>
        </p:txBody>
      </p:sp>
      <p:sp>
        <p:nvSpPr>
          <p:cNvPr id="49" name="Rectangle 48"/>
          <p:cNvSpPr/>
          <p:nvPr/>
        </p:nvSpPr>
        <p:spPr>
          <a:xfrm>
            <a:off x="5601988"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a:t>
            </a:r>
          </a:p>
        </p:txBody>
      </p:sp>
      <p:sp>
        <p:nvSpPr>
          <p:cNvPr id="50" name="Rectangle 49"/>
          <p:cNvSpPr/>
          <p:nvPr/>
        </p:nvSpPr>
        <p:spPr>
          <a:xfrm>
            <a:off x="5601988"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Bladder</a:t>
            </a:r>
          </a:p>
        </p:txBody>
      </p:sp>
      <p:sp>
        <p:nvSpPr>
          <p:cNvPr id="51" name="Rectangle 50"/>
          <p:cNvSpPr/>
          <p:nvPr/>
        </p:nvSpPr>
        <p:spPr>
          <a:xfrm>
            <a:off x="5590634"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Brain</a:t>
            </a:r>
          </a:p>
        </p:txBody>
      </p:sp>
      <p:sp>
        <p:nvSpPr>
          <p:cNvPr id="52" name="Rectangle 51"/>
          <p:cNvSpPr/>
          <p:nvPr/>
        </p:nvSpPr>
        <p:spPr>
          <a:xfrm>
            <a:off x="5590634"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53" name="Rectangle 52"/>
          <p:cNvSpPr/>
          <p:nvPr/>
        </p:nvSpPr>
        <p:spPr>
          <a:xfrm>
            <a:off x="5590634"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54" name="Right Arrow 53"/>
          <p:cNvSpPr/>
          <p:nvPr/>
        </p:nvSpPr>
        <p:spPr>
          <a:xfrm>
            <a:off x="5206820"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flipH="1">
            <a:off x="6996648" y="3031333"/>
            <a:ext cx="865703"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862351" y="3189567"/>
            <a:ext cx="1141851" cy="369332"/>
          </a:xfrm>
          <a:prstGeom prst="rect">
            <a:avLst/>
          </a:prstGeom>
          <a:noFill/>
        </p:spPr>
        <p:txBody>
          <a:bodyPr wrap="none" rtlCol="0">
            <a:spAutoFit/>
          </a:bodyPr>
          <a:lstStyle/>
          <a:p>
            <a:r>
              <a:rPr lang="en-US" dirty="0"/>
              <a:t>Prediction</a:t>
            </a:r>
          </a:p>
        </p:txBody>
      </p:sp>
      <p:sp>
        <p:nvSpPr>
          <p:cNvPr id="58" name="TextBox 57"/>
          <p:cNvSpPr txBox="1"/>
          <p:nvPr/>
        </p:nvSpPr>
        <p:spPr>
          <a:xfrm>
            <a:off x="1198537" y="186504"/>
            <a:ext cx="7707495" cy="461665"/>
          </a:xfrm>
          <a:prstGeom prst="rect">
            <a:avLst/>
          </a:prstGeom>
          <a:noFill/>
        </p:spPr>
        <p:txBody>
          <a:bodyPr wrap="none" rtlCol="0">
            <a:spAutoFit/>
          </a:bodyPr>
          <a:lstStyle/>
          <a:p>
            <a:r>
              <a:rPr lang="en-US" sz="2400" dirty="0"/>
              <a:t>Tumor-of-origin Prediction based on MHL in patients plasma</a:t>
            </a:r>
          </a:p>
        </p:txBody>
      </p:sp>
    </p:spTree>
    <p:extLst>
      <p:ext uri="{BB962C8B-B14F-4D97-AF65-F5344CB8AC3E}">
        <p14:creationId xmlns:p14="http://schemas.microsoft.com/office/powerpoint/2010/main" val="869879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31623" y="201632"/>
            <a:ext cx="7707495" cy="461665"/>
          </a:xfrm>
          <a:prstGeom prst="rect">
            <a:avLst/>
          </a:prstGeom>
          <a:noFill/>
        </p:spPr>
        <p:txBody>
          <a:bodyPr wrap="none" rtlCol="0">
            <a:spAutoFit/>
          </a:bodyPr>
          <a:lstStyle/>
          <a:p>
            <a:r>
              <a:rPr lang="en-US" sz="2400" dirty="0"/>
              <a:t>Tumor-of-origin Prediction based on MHL in patients plasma</a:t>
            </a:r>
          </a:p>
        </p:txBody>
      </p:sp>
      <p:graphicFrame>
        <p:nvGraphicFramePr>
          <p:cNvPr id="9" name="Chart 8"/>
          <p:cNvGraphicFramePr>
            <a:graphicFrameLocks/>
          </p:cNvGraphicFramePr>
          <p:nvPr>
            <p:extLst>
              <p:ext uri="{D42A27DB-BD31-4B8C-83A1-F6EECF244321}">
                <p14:modId xmlns:p14="http://schemas.microsoft.com/office/powerpoint/2010/main" val="2487676138"/>
              </p:ext>
            </p:extLst>
          </p:nvPr>
        </p:nvGraphicFramePr>
        <p:xfrm>
          <a:off x="4842042" y="856593"/>
          <a:ext cx="2835108" cy="2251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30846277"/>
              </p:ext>
            </p:extLst>
          </p:nvPr>
        </p:nvGraphicFramePr>
        <p:xfrm>
          <a:off x="1674833" y="962025"/>
          <a:ext cx="2754291" cy="2045037"/>
        </p:xfrm>
        <a:graphic>
          <a:graphicData uri="http://schemas.openxmlformats.org/drawingml/2006/table">
            <a:tbl>
              <a:tblPr>
                <a:tableStyleId>{5C22544A-7EE6-4342-B048-85BDC9FD1C3A}</a:tableStyleId>
              </a:tblPr>
              <a:tblGrid>
                <a:gridCol w="575701">
                  <a:extLst>
                    <a:ext uri="{9D8B030D-6E8A-4147-A177-3AD203B41FA5}">
                      <a16:colId xmlns:a16="http://schemas.microsoft.com/office/drawing/2014/main" val="20000"/>
                    </a:ext>
                  </a:extLst>
                </a:gridCol>
                <a:gridCol w="515981">
                  <a:extLst>
                    <a:ext uri="{9D8B030D-6E8A-4147-A177-3AD203B41FA5}">
                      <a16:colId xmlns:a16="http://schemas.microsoft.com/office/drawing/2014/main" val="20001"/>
                    </a:ext>
                  </a:extLst>
                </a:gridCol>
                <a:gridCol w="621617">
                  <a:extLst>
                    <a:ext uri="{9D8B030D-6E8A-4147-A177-3AD203B41FA5}">
                      <a16:colId xmlns:a16="http://schemas.microsoft.com/office/drawing/2014/main" val="20002"/>
                    </a:ext>
                  </a:extLst>
                </a:gridCol>
                <a:gridCol w="584005">
                  <a:extLst>
                    <a:ext uri="{9D8B030D-6E8A-4147-A177-3AD203B41FA5}">
                      <a16:colId xmlns:a16="http://schemas.microsoft.com/office/drawing/2014/main" val="20003"/>
                    </a:ext>
                  </a:extLst>
                </a:gridCol>
                <a:gridCol w="456987">
                  <a:extLst>
                    <a:ext uri="{9D8B030D-6E8A-4147-A177-3AD203B41FA5}">
                      <a16:colId xmlns:a16="http://schemas.microsoft.com/office/drawing/2014/main" val="20004"/>
                    </a:ext>
                  </a:extLst>
                </a:gridCol>
              </a:tblGrid>
              <a:tr h="170538">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Previous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Ziller2013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a:effectLst/>
                        </a:rPr>
                        <a:t>Hey2016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70409">
                <a:tc>
                  <a:txBody>
                    <a:bodyPr/>
                    <a:lstStyle/>
                    <a:p>
                      <a:pPr algn="l" fontAlgn="b"/>
                      <a:r>
                        <a:rPr lang="en-US" sz="1000" u="none" strike="noStrike">
                          <a:effectLst/>
                        </a:rPr>
                        <a:t>Brain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3+1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70409">
                <a:tc>
                  <a:txBody>
                    <a:bodyPr/>
                    <a:lstStyle/>
                    <a:p>
                      <a:pPr algn="l" fontAlgn="b"/>
                      <a:r>
                        <a:rPr lang="en-US" sz="1000" u="none" strike="noStrike">
                          <a:effectLst/>
                        </a:rPr>
                        <a:t>Colon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70409">
                <a:tc>
                  <a:txBody>
                    <a:bodyPr/>
                    <a:lstStyle/>
                    <a:p>
                      <a:pPr algn="l" fontAlgn="b"/>
                      <a:r>
                        <a:rPr lang="en-US" sz="1000" u="none" strike="noStrike">
                          <a:effectLst/>
                        </a:rPr>
                        <a:t>Intestine</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70409">
                <a:tc>
                  <a:txBody>
                    <a:bodyPr/>
                    <a:lstStyle/>
                    <a:p>
                      <a:pPr algn="l" fontAlgn="b"/>
                      <a:r>
                        <a:rPr lang="en-US" sz="1000" u="none" strike="noStrike">
                          <a:effectLst/>
                        </a:rPr>
                        <a:t>Kidney</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70409">
                <a:tc>
                  <a:txBody>
                    <a:bodyPr/>
                    <a:lstStyle/>
                    <a:p>
                      <a:pPr algn="l" fontAlgn="b"/>
                      <a:r>
                        <a:rPr lang="en-US" sz="1000" u="none" strike="noStrike">
                          <a:effectLst/>
                        </a:rPr>
                        <a:t>Liver</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70409">
                <a:tc>
                  <a:txBody>
                    <a:bodyPr/>
                    <a:lstStyle/>
                    <a:p>
                      <a:pPr algn="l" fontAlgn="b"/>
                      <a:r>
                        <a:rPr lang="en-US" sz="1000" u="none" strike="noStrike">
                          <a:effectLst/>
                        </a:rPr>
                        <a:t>Lung</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70409">
                <a:tc>
                  <a:txBody>
                    <a:bodyPr/>
                    <a:lstStyle/>
                    <a:p>
                      <a:pPr algn="l" fontAlgn="b"/>
                      <a:r>
                        <a:rPr lang="en-US" sz="1000" u="none" strike="noStrike">
                          <a:effectLst/>
                        </a:rPr>
                        <a:t>Pancreas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70409">
                <a:tc>
                  <a:txBody>
                    <a:bodyPr/>
                    <a:lstStyle/>
                    <a:p>
                      <a:pPr algn="l" fontAlgn="b"/>
                      <a:r>
                        <a:rPr lang="en-US" sz="1000" u="none" strike="noStrike" dirty="0">
                          <a:solidFill>
                            <a:srgbClr val="FF0000"/>
                          </a:solidFill>
                          <a:effectLst/>
                        </a:rPr>
                        <a:t>Spleen</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70409">
                <a:tc>
                  <a:txBody>
                    <a:bodyPr/>
                    <a:lstStyle/>
                    <a:p>
                      <a:pPr algn="l" fontAlgn="b"/>
                      <a:r>
                        <a:rPr lang="en-US" sz="1000" u="none" strike="noStrike" dirty="0">
                          <a:effectLst/>
                        </a:rPr>
                        <a:t>stomach</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70409">
                <a:tc>
                  <a:txBody>
                    <a:bodyPr/>
                    <a:lstStyle/>
                    <a:p>
                      <a:pPr algn="l" fontAlgn="b"/>
                      <a:r>
                        <a:rPr lang="en-US" sz="1000" u="none" strike="noStrike">
                          <a:effectLst/>
                        </a:rPr>
                        <a:t>WBC</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4+1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70409">
                <a:tc>
                  <a:txBody>
                    <a:bodyPr/>
                    <a:lstStyle/>
                    <a:p>
                      <a:pPr algn="l" fontAlgn="b"/>
                      <a:r>
                        <a:rPr lang="en-US" sz="1000" u="none" strike="noStrike">
                          <a:effectLst/>
                        </a:rPr>
                        <a:t>Breast</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bl>
          </a:graphicData>
        </a:graphic>
      </p:graphicFrame>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4" y="3200358"/>
            <a:ext cx="4806742" cy="173345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3361"/>
          <a:stretch/>
        </p:blipFill>
        <p:spPr>
          <a:xfrm>
            <a:off x="5903892" y="3007062"/>
            <a:ext cx="3215180" cy="3759195"/>
          </a:xfrm>
          <a:prstGeom prst="rect">
            <a:avLst/>
          </a:prstGeom>
        </p:spPr>
      </p:pic>
      <p:sp>
        <p:nvSpPr>
          <p:cNvPr id="14" name="Rectangle 13"/>
          <p:cNvSpPr/>
          <p:nvPr/>
        </p:nvSpPr>
        <p:spPr>
          <a:xfrm>
            <a:off x="6027357" y="3027233"/>
            <a:ext cx="5031775" cy="346249"/>
          </a:xfrm>
          <a:prstGeom prst="rect">
            <a:avLst/>
          </a:prstGeom>
        </p:spPr>
        <p:txBody>
          <a:bodyPr wrap="square">
            <a:spAutoFit/>
          </a:bodyPr>
          <a:lstStyle/>
          <a:p>
            <a:r>
              <a:rPr lang="en-US" altLang="zh-CN" sz="825" dirty="0"/>
              <a:t>1000 iteration, 69 predictors</a:t>
            </a:r>
          </a:p>
          <a:p>
            <a:r>
              <a:rPr lang="en-US" sz="825" dirty="0"/>
              <a:t>95% confidence interval will be calculated after all the iteration finished.</a:t>
            </a:r>
          </a:p>
        </p:txBody>
      </p:sp>
    </p:spTree>
    <p:extLst>
      <p:ext uri="{BB962C8B-B14F-4D97-AF65-F5344CB8AC3E}">
        <p14:creationId xmlns:p14="http://schemas.microsoft.com/office/powerpoint/2010/main" val="2168577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304" y="1025394"/>
            <a:ext cx="5244582" cy="5558696"/>
          </a:xfrm>
          <a:prstGeom prst="rect">
            <a:avLst/>
          </a:prstGeom>
        </p:spPr>
      </p:pic>
      <p:sp>
        <p:nvSpPr>
          <p:cNvPr id="15" name="TextBox 14"/>
          <p:cNvSpPr txBox="1"/>
          <p:nvPr/>
        </p:nvSpPr>
        <p:spPr>
          <a:xfrm>
            <a:off x="83536" y="85872"/>
            <a:ext cx="2766059" cy="307777"/>
          </a:xfrm>
          <a:prstGeom prst="rect">
            <a:avLst/>
          </a:prstGeom>
          <a:noFill/>
        </p:spPr>
        <p:txBody>
          <a:bodyPr wrap="square" rtlCol="0">
            <a:spAutoFit/>
          </a:bodyPr>
          <a:lstStyle/>
          <a:p>
            <a:r>
              <a:rPr lang="en-US" sz="1400" dirty="0"/>
              <a:t>Colon cancer tissues</a:t>
            </a:r>
          </a:p>
        </p:txBody>
      </p:sp>
      <p:sp>
        <p:nvSpPr>
          <p:cNvPr id="5" name="TextBox 4"/>
          <p:cNvSpPr txBox="1"/>
          <p:nvPr/>
        </p:nvSpPr>
        <p:spPr>
          <a:xfrm>
            <a:off x="3569065" y="1785871"/>
            <a:ext cx="371563" cy="215444"/>
          </a:xfrm>
          <a:prstGeom prst="rect">
            <a:avLst/>
          </a:prstGeom>
          <a:noFill/>
        </p:spPr>
        <p:txBody>
          <a:bodyPr wrap="square" rtlCol="0">
            <a:spAutoFit/>
          </a:bodyPr>
          <a:lstStyle/>
          <a:p>
            <a:r>
              <a:rPr lang="en-US" sz="800" dirty="0"/>
              <a:t>WB</a:t>
            </a:r>
          </a:p>
        </p:txBody>
      </p:sp>
      <p:sp>
        <p:nvSpPr>
          <p:cNvPr id="6" name="TextBox 5"/>
          <p:cNvSpPr txBox="1"/>
          <p:nvPr/>
        </p:nvSpPr>
        <p:spPr>
          <a:xfrm>
            <a:off x="4044405" y="1785871"/>
            <a:ext cx="1645193" cy="215444"/>
          </a:xfrm>
          <a:prstGeom prst="rect">
            <a:avLst/>
          </a:prstGeom>
          <a:noFill/>
        </p:spPr>
        <p:txBody>
          <a:bodyPr wrap="square" rtlCol="0">
            <a:spAutoFit/>
          </a:bodyPr>
          <a:lstStyle/>
          <a:p>
            <a:r>
              <a:rPr lang="en-US" sz="800" dirty="0"/>
              <a:t>Normal Human Tissues</a:t>
            </a:r>
          </a:p>
        </p:txBody>
      </p:sp>
      <p:sp>
        <p:nvSpPr>
          <p:cNvPr id="8" name="TextBox 7"/>
          <p:cNvSpPr txBox="1"/>
          <p:nvPr/>
        </p:nvSpPr>
        <p:spPr>
          <a:xfrm>
            <a:off x="1273991" y="1785871"/>
            <a:ext cx="3675380" cy="215444"/>
          </a:xfrm>
          <a:prstGeom prst="rect">
            <a:avLst/>
          </a:prstGeom>
          <a:noFill/>
        </p:spPr>
        <p:txBody>
          <a:bodyPr wrap="square" rtlCol="0">
            <a:spAutoFit/>
          </a:bodyPr>
          <a:lstStyle/>
          <a:p>
            <a:r>
              <a:rPr lang="en-US" sz="800" dirty="0"/>
              <a:t>Normal Plasma                   Cancer Plasma</a:t>
            </a:r>
          </a:p>
        </p:txBody>
      </p:sp>
      <p:sp>
        <p:nvSpPr>
          <p:cNvPr id="2" name="Rectangle 1"/>
          <p:cNvSpPr/>
          <p:nvPr/>
        </p:nvSpPr>
        <p:spPr>
          <a:xfrm>
            <a:off x="3087620" y="1570427"/>
            <a:ext cx="755335" cy="215444"/>
          </a:xfrm>
          <a:prstGeom prst="rect">
            <a:avLst/>
          </a:prstGeom>
        </p:spPr>
        <p:txBody>
          <a:bodyPr wrap="none">
            <a:spAutoFit/>
          </a:bodyPr>
          <a:lstStyle/>
          <a:p>
            <a:r>
              <a:rPr lang="en-US" sz="800" dirty="0"/>
              <a:t>Cancer Tissue</a:t>
            </a:r>
          </a:p>
        </p:txBody>
      </p:sp>
      <p:sp>
        <p:nvSpPr>
          <p:cNvPr id="3" name="Rectangle 2"/>
          <p:cNvSpPr/>
          <p:nvPr/>
        </p:nvSpPr>
        <p:spPr>
          <a:xfrm>
            <a:off x="1273991" y="4775200"/>
            <a:ext cx="4147095" cy="1023257"/>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59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214" y="1084455"/>
            <a:ext cx="2502508" cy="1758391"/>
          </a:xfrm>
          <a:prstGeom prst="rect">
            <a:avLst/>
          </a:prstGeom>
        </p:spPr>
      </p:pic>
      <p:pic>
        <p:nvPicPr>
          <p:cNvPr id="4" name="Picture 3"/>
          <p:cNvPicPr>
            <a:picLocks noChangeAspect="1"/>
          </p:cNvPicPr>
          <p:nvPr/>
        </p:nvPicPr>
        <p:blipFill>
          <a:blip r:embed="rId3"/>
          <a:stretch>
            <a:fillRect/>
          </a:stretch>
        </p:blipFill>
        <p:spPr>
          <a:xfrm>
            <a:off x="3809431" y="859396"/>
            <a:ext cx="4925692" cy="2208507"/>
          </a:xfrm>
          <a:prstGeom prst="rect">
            <a:avLst/>
          </a:prstGeom>
        </p:spPr>
      </p:pic>
      <p:sp>
        <p:nvSpPr>
          <p:cNvPr id="5" name="TextBox 4"/>
          <p:cNvSpPr txBox="1"/>
          <p:nvPr/>
        </p:nvSpPr>
        <p:spPr>
          <a:xfrm>
            <a:off x="1031623" y="201632"/>
            <a:ext cx="7176324" cy="461665"/>
          </a:xfrm>
          <a:prstGeom prst="rect">
            <a:avLst/>
          </a:prstGeom>
          <a:noFill/>
        </p:spPr>
        <p:txBody>
          <a:bodyPr wrap="none" rtlCol="0">
            <a:spAutoFit/>
          </a:bodyPr>
          <a:lstStyle/>
          <a:p>
            <a:r>
              <a:rPr lang="en-US" sz="2400" dirty="0"/>
              <a:t>Tissue-Plasma and normal plasma dataset dataset(MHL)</a:t>
            </a:r>
          </a:p>
        </p:txBody>
      </p:sp>
      <p:pic>
        <p:nvPicPr>
          <p:cNvPr id="6" name="Picture 5"/>
          <p:cNvPicPr>
            <a:picLocks noChangeAspect="1"/>
          </p:cNvPicPr>
          <p:nvPr/>
        </p:nvPicPr>
        <p:blipFill>
          <a:blip r:embed="rId4"/>
          <a:stretch>
            <a:fillRect/>
          </a:stretch>
        </p:blipFill>
        <p:spPr>
          <a:xfrm>
            <a:off x="583652" y="2954358"/>
            <a:ext cx="8072265" cy="2573837"/>
          </a:xfrm>
          <a:prstGeom prst="rect">
            <a:avLst/>
          </a:prstGeom>
        </p:spPr>
      </p:pic>
    </p:spTree>
    <p:extLst>
      <p:ext uri="{BB962C8B-B14F-4D97-AF65-F5344CB8AC3E}">
        <p14:creationId xmlns:p14="http://schemas.microsoft.com/office/powerpoint/2010/main" val="33115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Normal Plasma              Colon Cancer Plasma            CT            NT   WB                  Human Normal Tissues</a:t>
            </a: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035114" cy="461665"/>
          </a:xfrm>
          <a:prstGeom prst="rect">
            <a:avLst/>
          </a:prstGeom>
          <a:noFill/>
        </p:spPr>
        <p:txBody>
          <a:bodyPr wrap="none" rtlCol="0">
            <a:spAutoFit/>
          </a:bodyPr>
          <a:lstStyle/>
          <a:p>
            <a:r>
              <a:rPr lang="en-US" altLang="zh-CN" sz="2400" dirty="0"/>
              <a:t>Colon Cancer</a:t>
            </a:r>
            <a:r>
              <a:rPr lang="zh-CN" altLang="en-US" sz="2400" dirty="0"/>
              <a:t>： </a:t>
            </a:r>
            <a:r>
              <a:rPr lang="en-US" altLang="zh-CN" sz="2400" dirty="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        26                                             30                          13            4        3                                   47</a:t>
            </a: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a:t>1231</a:t>
            </a:r>
            <a:endParaRPr lang="en-US" sz="1400" dirty="0"/>
          </a:p>
        </p:txBody>
      </p:sp>
      <p:graphicFrame>
        <p:nvGraphicFramePr>
          <p:cNvPr id="20" name="Table 19"/>
          <p:cNvGraphicFramePr>
            <a:graphicFrameLocks noGrp="1"/>
          </p:cNvGraphicFramePr>
          <p:nvPr>
            <p:extLst>
              <p:ext uri="{D42A27DB-BD31-4B8C-83A1-F6EECF244321}">
                <p14:modId xmlns:p14="http://schemas.microsoft.com/office/powerpoint/2010/main" val="1719200676"/>
              </p:ext>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a:t>P&lt;2.1*10</a:t>
            </a:r>
            <a:r>
              <a:rPr lang="en-US" sz="1050" baseline="30000" dirty="0"/>
              <a:t>-12</a:t>
            </a:r>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a:t>5-fold</a:t>
            </a:r>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a:t>Signal is very low but the resolution is not bad (5-fold)</a:t>
            </a:r>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a:t>CT&gt;0.3 and WB&lt;0.05</a:t>
            </a:r>
          </a:p>
        </p:txBody>
      </p:sp>
      <p:sp>
        <p:nvSpPr>
          <p:cNvPr id="3" name="TextBox 2"/>
          <p:cNvSpPr txBox="1"/>
          <p:nvPr/>
        </p:nvSpPr>
        <p:spPr>
          <a:xfrm>
            <a:off x="4293602" y="5910461"/>
            <a:ext cx="429926" cy="200055"/>
          </a:xfrm>
          <a:prstGeom prst="rect">
            <a:avLst/>
          </a:prstGeom>
          <a:noFill/>
        </p:spPr>
        <p:txBody>
          <a:bodyPr wrap="none" rtlCol="0">
            <a:spAutoFit/>
          </a:bodyPr>
          <a:lstStyle/>
          <a:p>
            <a:r>
              <a:rPr lang="en-US" altLang="zh-CN" sz="700" dirty="0"/>
              <a:t>H1(10)</a:t>
            </a:r>
            <a:endParaRPr lang="en-US" sz="700" dirty="0"/>
          </a:p>
        </p:txBody>
      </p:sp>
    </p:spTree>
    <p:extLst>
      <p:ext uri="{BB962C8B-B14F-4D97-AF65-F5344CB8AC3E}">
        <p14:creationId xmlns:p14="http://schemas.microsoft.com/office/powerpoint/2010/main" val="2428477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Normal Plasma              Colon Cancer Plasma            CT            NT   WB                  Human Normal Tissues</a:t>
            </a: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035114" cy="461665"/>
          </a:xfrm>
          <a:prstGeom prst="rect">
            <a:avLst/>
          </a:prstGeom>
          <a:noFill/>
        </p:spPr>
        <p:txBody>
          <a:bodyPr wrap="none" rtlCol="0">
            <a:spAutoFit/>
          </a:bodyPr>
          <a:lstStyle/>
          <a:p>
            <a:r>
              <a:rPr lang="en-US" altLang="zh-CN" sz="2400" dirty="0"/>
              <a:t>Colon Cancer</a:t>
            </a:r>
            <a:r>
              <a:rPr lang="zh-CN" altLang="en-US" sz="2400" dirty="0"/>
              <a:t>： </a:t>
            </a:r>
            <a:r>
              <a:rPr lang="en-US" altLang="zh-CN" sz="2400" dirty="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        26                                             30                          13            4        3                                   47</a:t>
            </a: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a:t>1231</a:t>
            </a:r>
            <a:endParaRPr lang="en-US" sz="1400" dirty="0"/>
          </a:p>
        </p:txBody>
      </p:sp>
      <p:graphicFrame>
        <p:nvGraphicFramePr>
          <p:cNvPr id="20" name="Table 19"/>
          <p:cNvGraphicFramePr>
            <a:graphicFrameLocks noGrp="1"/>
          </p:cNvGraphicFramePr>
          <p:nvPr>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a:t>P&lt;2.1*10</a:t>
            </a:r>
            <a:r>
              <a:rPr lang="en-US" sz="1050" baseline="30000" dirty="0"/>
              <a:t>-12</a:t>
            </a:r>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a:t>5-fold</a:t>
            </a:r>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a:t>Signal is very low but the resolution is not bad (5-fold)</a:t>
            </a:r>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a:t>CT&gt;0.3 and WB&lt;0.05</a:t>
            </a:r>
          </a:p>
        </p:txBody>
      </p:sp>
    </p:spTree>
    <p:extLst>
      <p:ext uri="{BB962C8B-B14F-4D97-AF65-F5344CB8AC3E}">
        <p14:creationId xmlns:p14="http://schemas.microsoft.com/office/powerpoint/2010/main" val="85655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7574" y="1439504"/>
            <a:ext cx="2353529" cy="369332"/>
          </a:xfrm>
          <a:prstGeom prst="rect">
            <a:avLst/>
          </a:prstGeom>
        </p:spPr>
        <p:txBody>
          <a:bodyPr wrap="none">
            <a:spAutoFit/>
          </a:bodyPr>
          <a:lstStyle/>
          <a:p>
            <a:r>
              <a:rPr lang="en-US" b="1" dirty="0">
                <a:solidFill>
                  <a:srgbClr val="000000"/>
                </a:solidFill>
                <a:highlight>
                  <a:srgbClr val="FFFFFF"/>
                </a:highlight>
                <a:latin typeface="Arial" panose="020B0604020202020204" pitchFamily="34" charset="0"/>
                <a:ea typeface="Arial" panose="020B0604020202020204" pitchFamily="34" charset="0"/>
              </a:rPr>
              <a:t>R</a:t>
            </a:r>
            <a:r>
              <a:rPr lang="en-US" b="1" baseline="30000" dirty="0">
                <a:solidFill>
                  <a:srgbClr val="000000"/>
                </a:solidFill>
                <a:highlight>
                  <a:srgbClr val="FFFFFF"/>
                </a:highlight>
                <a:latin typeface="Arial" panose="020B0604020202020204" pitchFamily="34" charset="0"/>
                <a:ea typeface="Arial" panose="020B0604020202020204" pitchFamily="34" charset="0"/>
              </a:rPr>
              <a:t>2</a:t>
            </a:r>
            <a:r>
              <a:rPr lang="en-US" b="1" dirty="0">
                <a:solidFill>
                  <a:srgbClr val="000000"/>
                </a:solidFill>
                <a:highlight>
                  <a:srgbClr val="FFFFFF"/>
                </a:highlight>
                <a:latin typeface="Arial" panose="020B0604020202020204" pitchFamily="34" charset="0"/>
                <a:ea typeface="Arial" panose="020B0604020202020204" pitchFamily="34" charset="0"/>
              </a:rPr>
              <a:t>&gt;=0.5, N=147,888 </a:t>
            </a:r>
            <a:endParaRPr lang="en-US"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88"/>
          <a:stretch/>
        </p:blipFill>
        <p:spPr>
          <a:xfrm>
            <a:off x="138506" y="1894567"/>
            <a:ext cx="5412933" cy="2701054"/>
          </a:xfrm>
          <a:prstGeom prst="rect">
            <a:avLst/>
          </a:prstGeom>
        </p:spPr>
      </p:pic>
      <p:sp>
        <p:nvSpPr>
          <p:cNvPr id="4" name="Rectangle 3"/>
          <p:cNvSpPr/>
          <p:nvPr/>
        </p:nvSpPr>
        <p:spPr>
          <a:xfrm>
            <a:off x="42076" y="190106"/>
            <a:ext cx="9217891" cy="523220"/>
          </a:xfrm>
          <a:prstGeom prst="rect">
            <a:avLst/>
          </a:prstGeom>
        </p:spPr>
        <p:txBody>
          <a:bodyPr wrap="square">
            <a:spAutoFit/>
          </a:bodyPr>
          <a:lstStyle/>
          <a:p>
            <a:pPr algn="ctr"/>
            <a:r>
              <a:rPr lang="en-US" sz="2800" b="1" dirty="0">
                <a:solidFill>
                  <a:srgbClr val="000000"/>
                </a:solidFill>
                <a:latin typeface="Arial" panose="020B0604020202020204" pitchFamily="34" charset="0"/>
              </a:rPr>
              <a:t>Methylation Haplotype Blocks</a:t>
            </a:r>
          </a:p>
        </p:txBody>
      </p:sp>
      <p:pic>
        <p:nvPicPr>
          <p:cNvPr id="5" name="Picture 4"/>
          <p:cNvPicPr>
            <a:picLocks noChangeAspect="1"/>
          </p:cNvPicPr>
          <p:nvPr/>
        </p:nvPicPr>
        <p:blipFill>
          <a:blip r:embed="rId4"/>
          <a:stretch>
            <a:fillRect/>
          </a:stretch>
        </p:blipFill>
        <p:spPr>
          <a:xfrm>
            <a:off x="5441103" y="1808836"/>
            <a:ext cx="3619098" cy="2949516"/>
          </a:xfrm>
          <a:prstGeom prst="rect">
            <a:avLst/>
          </a:prstGeom>
        </p:spPr>
      </p:pic>
      <p:sp>
        <p:nvSpPr>
          <p:cNvPr id="7" name="Rectangle 6"/>
          <p:cNvSpPr/>
          <p:nvPr/>
        </p:nvSpPr>
        <p:spPr>
          <a:xfrm>
            <a:off x="-73891" y="907441"/>
            <a:ext cx="9217891" cy="369332"/>
          </a:xfrm>
          <a:prstGeom prst="rect">
            <a:avLst/>
          </a:prstGeom>
        </p:spPr>
        <p:txBody>
          <a:bodyPr wrap="square">
            <a:spAutoFit/>
          </a:bodyPr>
          <a:lstStyle/>
          <a:p>
            <a:pPr algn="ctr"/>
            <a:r>
              <a:rPr lang="en-US" b="1" dirty="0">
                <a:solidFill>
                  <a:srgbClr val="000000"/>
                </a:solidFill>
                <a:latin typeface="Arial" panose="020B0604020202020204" pitchFamily="34" charset="0"/>
              </a:rPr>
              <a:t>61 WGBS samples (</a:t>
            </a:r>
            <a:r>
              <a:rPr lang="en-US" b="1" i="1" dirty="0">
                <a:solidFill>
                  <a:srgbClr val="FF0000"/>
                </a:solidFill>
                <a:latin typeface="Arial" panose="020B0604020202020204" pitchFamily="34" charset="0"/>
              </a:rPr>
              <a:t>10 N37</a:t>
            </a:r>
            <a:r>
              <a:rPr lang="en-US" b="1" dirty="0">
                <a:solidFill>
                  <a:srgbClr val="000000"/>
                </a:solidFill>
                <a:latin typeface="Arial" panose="020B0604020202020204" pitchFamily="34" charset="0"/>
              </a:rPr>
              <a:t>, 36 SALK, 10 H1, 3 WBC and 2 Cancer)</a:t>
            </a:r>
          </a:p>
        </p:txBody>
      </p:sp>
      <p:sp>
        <p:nvSpPr>
          <p:cNvPr id="8" name="Rectangle 7"/>
          <p:cNvSpPr/>
          <p:nvPr/>
        </p:nvSpPr>
        <p:spPr>
          <a:xfrm>
            <a:off x="138506" y="5290415"/>
            <a:ext cx="8824685" cy="1200329"/>
          </a:xfrm>
          <a:prstGeom prst="rect">
            <a:avLst/>
          </a:prstGeom>
        </p:spPr>
        <p:txBody>
          <a:bodyPr wrap="square">
            <a:spAutoFit/>
          </a:bodyPr>
          <a:lstStyle/>
          <a:p>
            <a:pPr marL="257175" indent="-257175">
              <a:buFont typeface="Wingdings" panose="05000000000000000000" pitchFamily="2" charset="2"/>
              <a:buChar char="Ø"/>
            </a:pPr>
            <a:r>
              <a:rPr lang="en-US" b="1" dirty="0"/>
              <a:t>Methylation blocks widely disperse in human genome. </a:t>
            </a:r>
          </a:p>
          <a:p>
            <a:pPr marL="257175" indent="-257175">
              <a:buFont typeface="Wingdings" panose="05000000000000000000" pitchFamily="2" charset="2"/>
              <a:buChar char="Ø"/>
            </a:pPr>
            <a:endParaRPr lang="en-US" b="1" dirty="0"/>
          </a:p>
          <a:p>
            <a:pPr marL="257175" indent="-257175">
              <a:buFont typeface="Wingdings" panose="05000000000000000000" pitchFamily="2" charset="2"/>
              <a:buChar char="Ø"/>
            </a:pPr>
            <a:r>
              <a:rPr lang="en-US" b="1" dirty="0"/>
              <a:t>represent a distinct type of genomic feature that partially overlaps with well-documented genomic elements</a:t>
            </a:r>
          </a:p>
        </p:txBody>
      </p:sp>
      <p:sp>
        <p:nvSpPr>
          <p:cNvPr id="9" name="Rectangle 8"/>
          <p:cNvSpPr/>
          <p:nvPr/>
        </p:nvSpPr>
        <p:spPr>
          <a:xfrm>
            <a:off x="5784784" y="2185851"/>
            <a:ext cx="3022332" cy="14524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p:cNvSpPr/>
          <p:nvPr/>
        </p:nvSpPr>
        <p:spPr>
          <a:xfrm>
            <a:off x="5784784" y="4261386"/>
            <a:ext cx="3022332" cy="4392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538247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Normal Plasma              Colon Cancer Plasma            CT            NT   WB                  Human Normal Tissues</a:t>
            </a: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611490" cy="461665"/>
          </a:xfrm>
          <a:prstGeom prst="rect">
            <a:avLst/>
          </a:prstGeom>
          <a:noFill/>
        </p:spPr>
        <p:txBody>
          <a:bodyPr wrap="none" rtlCol="0">
            <a:spAutoFit/>
          </a:bodyPr>
          <a:lstStyle/>
          <a:p>
            <a:r>
              <a:rPr lang="en-US" altLang="zh-CN" sz="2400" dirty="0"/>
              <a:t>Pancreatic Cancer</a:t>
            </a:r>
            <a:r>
              <a:rPr lang="zh-CN" altLang="en-US" sz="2400" dirty="0"/>
              <a:t>： </a:t>
            </a:r>
            <a:r>
              <a:rPr lang="en-US" altLang="zh-CN" sz="2400" dirty="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        26                                             30                          13            4        3                                   47</a:t>
            </a: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a:t>1231</a:t>
            </a:r>
            <a:endParaRPr lang="en-US" sz="1400" dirty="0"/>
          </a:p>
        </p:txBody>
      </p:sp>
      <p:graphicFrame>
        <p:nvGraphicFramePr>
          <p:cNvPr id="20" name="Table 19"/>
          <p:cNvGraphicFramePr>
            <a:graphicFrameLocks noGrp="1"/>
          </p:cNvGraphicFramePr>
          <p:nvPr>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a:t>P&lt;2.1*10</a:t>
            </a:r>
            <a:r>
              <a:rPr lang="en-US" sz="1050" baseline="30000" dirty="0"/>
              <a:t>-12</a:t>
            </a:r>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a:t>5-fold</a:t>
            </a:r>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a:t>Signal is very low but the resolution is not bad (5-fold)</a:t>
            </a:r>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a:t>CT&gt;0.3 and WB&lt;0.05</a:t>
            </a:r>
          </a:p>
        </p:txBody>
      </p:sp>
    </p:spTree>
    <p:extLst>
      <p:ext uri="{BB962C8B-B14F-4D97-AF65-F5344CB8AC3E}">
        <p14:creationId xmlns:p14="http://schemas.microsoft.com/office/powerpoint/2010/main" val="3083571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842" y="301503"/>
            <a:ext cx="8552598" cy="461665"/>
          </a:xfrm>
          <a:prstGeom prst="rect">
            <a:avLst/>
          </a:prstGeom>
          <a:noFill/>
        </p:spPr>
        <p:txBody>
          <a:bodyPr wrap="none" rtlCol="0">
            <a:spAutoFit/>
          </a:bodyPr>
          <a:lstStyle/>
          <a:p>
            <a:r>
              <a:rPr lang="en-US" altLang="zh-CN" sz="2400" dirty="0"/>
              <a:t>Simulation of Background signal</a:t>
            </a:r>
            <a:r>
              <a:rPr lang="zh-CN" altLang="en-US" sz="2400" dirty="0"/>
              <a:t>：</a:t>
            </a:r>
            <a:r>
              <a:rPr lang="en-US" altLang="zh-CN" sz="2400" dirty="0"/>
              <a:t>Mixture of WB and Cancer Tissue</a:t>
            </a:r>
            <a:endParaRPr lang="en-US" sz="2400" dirty="0"/>
          </a:p>
        </p:txBody>
      </p:sp>
      <p:sp>
        <p:nvSpPr>
          <p:cNvPr id="4" name="TextBox 3"/>
          <p:cNvSpPr txBox="1"/>
          <p:nvPr/>
        </p:nvSpPr>
        <p:spPr>
          <a:xfrm>
            <a:off x="3837933" y="872025"/>
            <a:ext cx="782587" cy="461665"/>
          </a:xfrm>
          <a:prstGeom prst="rect">
            <a:avLst/>
          </a:prstGeom>
          <a:noFill/>
        </p:spPr>
        <p:txBody>
          <a:bodyPr wrap="none" rtlCol="0">
            <a:spAutoFit/>
          </a:bodyPr>
          <a:lstStyle/>
          <a:p>
            <a:r>
              <a:rPr lang="en-US" altLang="zh-CN" sz="2400" dirty="0"/>
              <a:t>Lung</a:t>
            </a:r>
            <a:endParaRPr lang="en-US" sz="2400" dirty="0"/>
          </a:p>
        </p:txBody>
      </p:sp>
    </p:spTree>
    <p:extLst>
      <p:ext uri="{BB962C8B-B14F-4D97-AF65-F5344CB8AC3E}">
        <p14:creationId xmlns:p14="http://schemas.microsoft.com/office/powerpoint/2010/main" val="3300391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3418" y="301301"/>
            <a:ext cx="8193639" cy="584775"/>
          </a:xfrm>
          <a:prstGeom prst="rect">
            <a:avLst/>
          </a:prstGeom>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altLang="zh-CN" sz="3200" dirty="0"/>
              <a:t>Deconvolution to Normal plasma based on </a:t>
            </a:r>
            <a:r>
              <a:rPr lang="en-US" sz="3200" dirty="0"/>
              <a:t>QR</a:t>
            </a:r>
            <a:r>
              <a:rPr lang="en-US" altLang="zh-CN" sz="3200" dirty="0"/>
              <a:t> </a:t>
            </a:r>
            <a:endParaRPr lang="en-US"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397" y="1235119"/>
            <a:ext cx="4637616" cy="4209809"/>
          </a:xfrm>
          <a:prstGeom prst="rect">
            <a:avLst/>
          </a:prstGeom>
        </p:spPr>
      </p:pic>
      <p:sp>
        <p:nvSpPr>
          <p:cNvPr id="9" name="Rectangle 8"/>
          <p:cNvSpPr/>
          <p:nvPr/>
        </p:nvSpPr>
        <p:spPr>
          <a:xfrm>
            <a:off x="550191" y="5972751"/>
            <a:ext cx="8462074" cy="369332"/>
          </a:xfrm>
          <a:prstGeom prst="rect">
            <a:avLst/>
          </a:prstGeom>
        </p:spPr>
        <p:txBody>
          <a:bodyPr wrap="square">
            <a:spAutoFit/>
          </a:bodyPr>
          <a:lstStyle/>
          <a:p>
            <a:r>
              <a:rPr lang="en-US" dirty="0">
                <a:solidFill>
                  <a:srgbClr val="000000"/>
                </a:solidFill>
                <a:latin typeface="arial" panose="020B0604020202020204" pitchFamily="34" charset="0"/>
              </a:rPr>
              <a:t>QR: non-negative decomposition algorithm through quadratic programming</a:t>
            </a:r>
            <a:endParaRPr lang="en-US" dirty="0"/>
          </a:p>
        </p:txBody>
      </p:sp>
    </p:spTree>
    <p:extLst>
      <p:ext uri="{BB962C8B-B14F-4D97-AF65-F5344CB8AC3E}">
        <p14:creationId xmlns:p14="http://schemas.microsoft.com/office/powerpoint/2010/main" val="173606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043" y="1287973"/>
            <a:ext cx="5610641" cy="4934596"/>
          </a:xfrm>
          <a:prstGeom prst="rect">
            <a:avLst/>
          </a:prstGeom>
        </p:spPr>
      </p:pic>
      <p:sp>
        <p:nvSpPr>
          <p:cNvPr id="3" name="Rectangle 2"/>
          <p:cNvSpPr/>
          <p:nvPr/>
        </p:nvSpPr>
        <p:spPr>
          <a:xfrm>
            <a:off x="1523799" y="469919"/>
            <a:ext cx="6201267" cy="400110"/>
          </a:xfrm>
          <a:prstGeom prst="rect">
            <a:avLst/>
          </a:prstGeom>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altLang="zh-CN" sz="2000" dirty="0"/>
              <a:t>Deconvolution to Lung cancer plasma based on </a:t>
            </a:r>
            <a:r>
              <a:rPr lang="en-US" sz="2000" dirty="0"/>
              <a:t>QR</a:t>
            </a:r>
            <a:r>
              <a:rPr lang="en-US" altLang="zh-CN" sz="2000" dirty="0"/>
              <a:t> </a:t>
            </a:r>
            <a:endParaRPr lang="en-US" sz="2000" dirty="0"/>
          </a:p>
        </p:txBody>
      </p:sp>
    </p:spTree>
    <p:extLst>
      <p:ext uri="{BB962C8B-B14F-4D97-AF65-F5344CB8AC3E}">
        <p14:creationId xmlns:p14="http://schemas.microsoft.com/office/powerpoint/2010/main" val="1865783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59351938"/>
              </p:ext>
            </p:extLst>
          </p:nvPr>
        </p:nvGraphicFramePr>
        <p:xfrm>
          <a:off x="898952" y="1360672"/>
          <a:ext cx="7392592" cy="4351346"/>
        </p:xfrm>
        <a:graphic>
          <a:graphicData uri="http://schemas.openxmlformats.org/drawingml/2006/table">
            <a:tbl>
              <a:tblPr/>
              <a:tblGrid>
                <a:gridCol w="449170">
                  <a:extLst>
                    <a:ext uri="{9D8B030D-6E8A-4147-A177-3AD203B41FA5}">
                      <a16:colId xmlns:a16="http://schemas.microsoft.com/office/drawing/2014/main" val="3407277423"/>
                    </a:ext>
                  </a:extLst>
                </a:gridCol>
                <a:gridCol w="449170">
                  <a:extLst>
                    <a:ext uri="{9D8B030D-6E8A-4147-A177-3AD203B41FA5}">
                      <a16:colId xmlns:a16="http://schemas.microsoft.com/office/drawing/2014/main" val="3833891819"/>
                    </a:ext>
                  </a:extLst>
                </a:gridCol>
                <a:gridCol w="449170">
                  <a:extLst>
                    <a:ext uri="{9D8B030D-6E8A-4147-A177-3AD203B41FA5}">
                      <a16:colId xmlns:a16="http://schemas.microsoft.com/office/drawing/2014/main" val="966551441"/>
                    </a:ext>
                  </a:extLst>
                </a:gridCol>
                <a:gridCol w="449170">
                  <a:extLst>
                    <a:ext uri="{9D8B030D-6E8A-4147-A177-3AD203B41FA5}">
                      <a16:colId xmlns:a16="http://schemas.microsoft.com/office/drawing/2014/main" val="3306103779"/>
                    </a:ext>
                  </a:extLst>
                </a:gridCol>
                <a:gridCol w="449170">
                  <a:extLst>
                    <a:ext uri="{9D8B030D-6E8A-4147-A177-3AD203B41FA5}">
                      <a16:colId xmlns:a16="http://schemas.microsoft.com/office/drawing/2014/main" val="2133051316"/>
                    </a:ext>
                  </a:extLst>
                </a:gridCol>
                <a:gridCol w="449170">
                  <a:extLst>
                    <a:ext uri="{9D8B030D-6E8A-4147-A177-3AD203B41FA5}">
                      <a16:colId xmlns:a16="http://schemas.microsoft.com/office/drawing/2014/main" val="229322300"/>
                    </a:ext>
                  </a:extLst>
                </a:gridCol>
                <a:gridCol w="449170">
                  <a:extLst>
                    <a:ext uri="{9D8B030D-6E8A-4147-A177-3AD203B41FA5}">
                      <a16:colId xmlns:a16="http://schemas.microsoft.com/office/drawing/2014/main" val="2345561553"/>
                    </a:ext>
                  </a:extLst>
                </a:gridCol>
                <a:gridCol w="449170">
                  <a:extLst>
                    <a:ext uri="{9D8B030D-6E8A-4147-A177-3AD203B41FA5}">
                      <a16:colId xmlns:a16="http://schemas.microsoft.com/office/drawing/2014/main" val="1091855650"/>
                    </a:ext>
                  </a:extLst>
                </a:gridCol>
                <a:gridCol w="449170">
                  <a:extLst>
                    <a:ext uri="{9D8B030D-6E8A-4147-A177-3AD203B41FA5}">
                      <a16:colId xmlns:a16="http://schemas.microsoft.com/office/drawing/2014/main" val="1229070157"/>
                    </a:ext>
                  </a:extLst>
                </a:gridCol>
                <a:gridCol w="449170">
                  <a:extLst>
                    <a:ext uri="{9D8B030D-6E8A-4147-A177-3AD203B41FA5}">
                      <a16:colId xmlns:a16="http://schemas.microsoft.com/office/drawing/2014/main" val="3054117114"/>
                    </a:ext>
                  </a:extLst>
                </a:gridCol>
                <a:gridCol w="570821">
                  <a:extLst>
                    <a:ext uri="{9D8B030D-6E8A-4147-A177-3AD203B41FA5}">
                      <a16:colId xmlns:a16="http://schemas.microsoft.com/office/drawing/2014/main" val="3541080000"/>
                    </a:ext>
                  </a:extLst>
                </a:gridCol>
                <a:gridCol w="449170">
                  <a:extLst>
                    <a:ext uri="{9D8B030D-6E8A-4147-A177-3AD203B41FA5}">
                      <a16:colId xmlns:a16="http://schemas.microsoft.com/office/drawing/2014/main" val="3198636196"/>
                    </a:ext>
                  </a:extLst>
                </a:gridCol>
                <a:gridCol w="505317">
                  <a:extLst>
                    <a:ext uri="{9D8B030D-6E8A-4147-A177-3AD203B41FA5}">
                      <a16:colId xmlns:a16="http://schemas.microsoft.com/office/drawing/2014/main" val="2208677411"/>
                    </a:ext>
                  </a:extLst>
                </a:gridCol>
                <a:gridCol w="926414">
                  <a:extLst>
                    <a:ext uri="{9D8B030D-6E8A-4147-A177-3AD203B41FA5}">
                      <a16:colId xmlns:a16="http://schemas.microsoft.com/office/drawing/2014/main" val="228829774"/>
                    </a:ext>
                  </a:extLst>
                </a:gridCol>
                <a:gridCol w="449170">
                  <a:extLst>
                    <a:ext uri="{9D8B030D-6E8A-4147-A177-3AD203B41FA5}">
                      <a16:colId xmlns:a16="http://schemas.microsoft.com/office/drawing/2014/main" val="2981383963"/>
                    </a:ext>
                  </a:extLst>
                </a:gridCol>
              </a:tblGrid>
              <a:tr h="140366">
                <a:tc>
                  <a:txBody>
                    <a:bodyPr/>
                    <a:lstStyle/>
                    <a:p>
                      <a:pPr algn="l" fontAlgn="b"/>
                      <a:r>
                        <a:rPr lang="en-US" sz="800" b="0" i="0" u="none" strike="noStrike">
                          <a:solidFill>
                            <a:srgbClr val="000000"/>
                          </a:solidFill>
                          <a:effectLst/>
                          <a:latin typeface="Calibri" panose="020F0502020204030204" pitchFamily="34" charset="0"/>
                        </a:rPr>
                        <a:t>Column</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LCT</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Brain</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Colon</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Heart</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Liver</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Lung</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Intestine</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Stomach</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Kidney</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Esophagus</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WBC</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P-value</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Pearson Correlation</a:t>
                      </a:r>
                    </a:p>
                  </a:txBody>
                  <a:tcPr marL="7018" marR="7018" marT="7018"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RMSE</a:t>
                      </a:r>
                    </a:p>
                  </a:txBody>
                  <a:tcPr marL="7018" marR="7018" marT="7018" marB="0" anchor="b">
                    <a:lnL>
                      <a:noFill/>
                    </a:lnL>
                    <a:lnR>
                      <a:noFill/>
                    </a:lnR>
                    <a:lnT>
                      <a:noFill/>
                    </a:lnT>
                    <a:lnB>
                      <a:noFill/>
                    </a:lnB>
                  </a:tcPr>
                </a:tc>
                <a:extLst>
                  <a:ext uri="{0D108BD9-81ED-4DB2-BD59-A6C34878D82A}">
                    <a16:rowId xmlns:a16="http://schemas.microsoft.com/office/drawing/2014/main" val="2945463093"/>
                  </a:ext>
                </a:extLst>
              </a:tr>
              <a:tr h="140366">
                <a:tc>
                  <a:txBody>
                    <a:bodyPr/>
                    <a:lstStyle/>
                    <a:p>
                      <a:pPr algn="l" fontAlgn="b"/>
                      <a:r>
                        <a:rPr lang="en-US" sz="800" b="0" i="0" u="none" strike="noStrike">
                          <a:solidFill>
                            <a:srgbClr val="000000"/>
                          </a:solidFill>
                          <a:effectLst/>
                          <a:latin typeface="Calibri" panose="020F0502020204030204" pitchFamily="34" charset="0"/>
                        </a:rPr>
                        <a:t>SS01</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0.026808</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0.014076</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0.017593</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8.10E-04</a:t>
                      </a:r>
                    </a:p>
                  </a:txBody>
                  <a:tcPr marL="7018" marR="7018" marT="7018" marB="0" anchor="b">
                    <a:lnL>
                      <a:noFill/>
                    </a:lnL>
                    <a:lnR>
                      <a:noFill/>
                    </a:lnR>
                    <a:lnT>
                      <a:noFill/>
                    </a:lnT>
                    <a:lnB>
                      <a:noFill/>
                    </a:lnB>
                    <a:solidFill>
                      <a:srgbClr val="7FC67C"/>
                    </a:solidFill>
                  </a:tcPr>
                </a:tc>
                <a:tc>
                  <a:txBody>
                    <a:bodyPr/>
                    <a:lstStyle/>
                    <a:p>
                      <a:pPr algn="r" fontAlgn="b"/>
                      <a:r>
                        <a:rPr lang="en-US" sz="800" b="0" i="0" u="none" strike="noStrike" dirty="0">
                          <a:solidFill>
                            <a:srgbClr val="000000"/>
                          </a:solidFill>
                          <a:effectLst/>
                          <a:latin typeface="Calibri" panose="020F0502020204030204" pitchFamily="34" charset="0"/>
                        </a:rPr>
                        <a:t>0.254315</a:t>
                      </a:r>
                    </a:p>
                  </a:txBody>
                  <a:tcPr marL="7018" marR="7018" marT="7018" marB="0" anchor="b">
                    <a:lnL>
                      <a:noFill/>
                    </a:lnL>
                    <a:lnR>
                      <a:noFill/>
                    </a:lnR>
                    <a:lnT>
                      <a:noFill/>
                    </a:lnT>
                    <a:lnB>
                      <a:noFill/>
                    </a:lnB>
                    <a:solidFill>
                      <a:srgbClr val="FDBD7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0.002632</a:t>
                      </a:r>
                    </a:p>
                  </a:txBody>
                  <a:tcPr marL="7018" marR="7018" marT="7018" marB="0" anchor="b">
                    <a:lnL>
                      <a:noFill/>
                    </a:lnL>
                    <a:lnR>
                      <a:noFill/>
                    </a:lnR>
                    <a:lnT>
                      <a:noFill/>
                    </a:lnT>
                    <a:lnB>
                      <a:noFill/>
                    </a:lnB>
                    <a:solidFill>
                      <a:srgbClr val="BFD880"/>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0.683765</a:t>
                      </a:r>
                    </a:p>
                  </a:txBody>
                  <a:tcPr marL="7018" marR="7018" marT="7018" marB="0" anchor="b">
                    <a:lnL>
                      <a:noFill/>
                    </a:lnL>
                    <a:lnR>
                      <a:noFill/>
                    </a:lnR>
                    <a:lnT>
                      <a:noFill/>
                    </a:lnT>
                    <a:lnB>
                      <a:noFill/>
                    </a:lnB>
                    <a:solidFill>
                      <a:srgbClr val="F96D6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0.845088648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0.530447</a:t>
                      </a:r>
                    </a:p>
                  </a:txBody>
                  <a:tcPr marL="7018" marR="7018" marT="7018" marB="0" anchor="b">
                    <a:lnL>
                      <a:noFill/>
                    </a:lnL>
                    <a:lnR>
                      <a:noFill/>
                    </a:lnR>
                    <a:lnT>
                      <a:noFill/>
                    </a:lnT>
                    <a:lnB>
                      <a:noFill/>
                    </a:lnB>
                  </a:tcPr>
                </a:tc>
                <a:extLst>
                  <a:ext uri="{0D108BD9-81ED-4DB2-BD59-A6C34878D82A}">
                    <a16:rowId xmlns:a16="http://schemas.microsoft.com/office/drawing/2014/main" val="1643086341"/>
                  </a:ext>
                </a:extLst>
              </a:tr>
              <a:tr h="140366">
                <a:tc>
                  <a:txBody>
                    <a:bodyPr/>
                    <a:lstStyle/>
                    <a:p>
                      <a:pPr algn="l" fontAlgn="b"/>
                      <a:r>
                        <a:rPr lang="en-US" sz="800" b="0" i="0" u="none" strike="noStrike">
                          <a:solidFill>
                            <a:srgbClr val="000000"/>
                          </a:solidFill>
                          <a:effectLst/>
                          <a:latin typeface="Calibri" panose="020F0502020204030204" pitchFamily="34" charset="0"/>
                        </a:rPr>
                        <a:t>SS02</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0.051534</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0.006072</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0.006865</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0.020036</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0.319687</a:t>
                      </a:r>
                    </a:p>
                  </a:txBody>
                  <a:tcPr marL="7018" marR="7018" marT="7018" marB="0" anchor="b">
                    <a:lnL>
                      <a:noFill/>
                    </a:lnL>
                    <a:lnR>
                      <a:noFill/>
                    </a:lnR>
                    <a:lnT>
                      <a:noFill/>
                    </a:lnT>
                    <a:lnB>
                      <a:noFill/>
                    </a:lnB>
                    <a:solidFill>
                      <a:srgbClr val="FCB179"/>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0.082532</a:t>
                      </a:r>
                    </a:p>
                  </a:txBody>
                  <a:tcPr marL="7018" marR="7018" marT="7018" marB="0" anchor="b">
                    <a:lnL>
                      <a:noFill/>
                    </a:lnL>
                    <a:lnR>
                      <a:noFill/>
                    </a:lnR>
                    <a:lnT>
                      <a:noFill/>
                    </a:lnT>
                    <a:lnB>
                      <a:noFill/>
                    </a:lnB>
                    <a:solidFill>
                      <a:srgbClr val="FFDD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0.513273</a:t>
                      </a:r>
                    </a:p>
                  </a:txBody>
                  <a:tcPr marL="7018" marR="7018" marT="7018" marB="0" anchor="b">
                    <a:lnL>
                      <a:noFill/>
                    </a:lnL>
                    <a:lnR>
                      <a:noFill/>
                    </a:lnR>
                    <a:lnT>
                      <a:noFill/>
                    </a:lnT>
                    <a:lnB>
                      <a:noFill/>
                    </a:lnB>
                    <a:solidFill>
                      <a:srgbClr val="FA8D7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0.844536903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0.531531</a:t>
                      </a:r>
                    </a:p>
                  </a:txBody>
                  <a:tcPr marL="7018" marR="7018" marT="7018" marB="0" anchor="b">
                    <a:lnL>
                      <a:noFill/>
                    </a:lnL>
                    <a:lnR>
                      <a:noFill/>
                    </a:lnR>
                    <a:lnT>
                      <a:noFill/>
                    </a:lnT>
                    <a:lnB>
                      <a:noFill/>
                    </a:lnB>
                  </a:tcPr>
                </a:tc>
                <a:extLst>
                  <a:ext uri="{0D108BD9-81ED-4DB2-BD59-A6C34878D82A}">
                    <a16:rowId xmlns:a16="http://schemas.microsoft.com/office/drawing/2014/main" val="426524670"/>
                  </a:ext>
                </a:extLst>
              </a:tr>
              <a:tr h="140366">
                <a:tc>
                  <a:txBody>
                    <a:bodyPr/>
                    <a:lstStyle/>
                    <a:p>
                      <a:pPr algn="l" fontAlgn="b"/>
                      <a:r>
                        <a:rPr lang="en-US" sz="800" b="0" i="0" u="none" strike="noStrike">
                          <a:solidFill>
                            <a:srgbClr val="000000"/>
                          </a:solidFill>
                          <a:effectLst/>
                          <a:latin typeface="Calibri" panose="020F0502020204030204" pitchFamily="34" charset="0"/>
                        </a:rPr>
                        <a:t>SS03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0.037525</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0.007199</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0.042707</a:t>
                      </a:r>
                    </a:p>
                  </a:txBody>
                  <a:tcPr marL="7018" marR="7018" marT="7018" marB="0" anchor="b">
                    <a:lnL>
                      <a:noFill/>
                    </a:lnL>
                    <a:lnR>
                      <a:noFill/>
                    </a:lnR>
                    <a:lnT>
                      <a:noFill/>
                    </a:lnT>
                    <a:lnB>
                      <a:noFill/>
                    </a:lnB>
                    <a:solidFill>
                      <a:srgbClr val="FFE4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0.024762</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0.33158</a:t>
                      </a:r>
                    </a:p>
                  </a:txBody>
                  <a:tcPr marL="7018" marR="7018" marT="7018" marB="0" anchor="b">
                    <a:lnL>
                      <a:noFill/>
                    </a:lnL>
                    <a:lnR>
                      <a:noFill/>
                    </a:lnR>
                    <a:lnT>
                      <a:noFill/>
                    </a:lnT>
                    <a:lnB>
                      <a:noFill/>
                    </a:lnB>
                    <a:solidFill>
                      <a:srgbClr val="FCAF79"/>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0.019141</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0.537086</a:t>
                      </a:r>
                    </a:p>
                  </a:txBody>
                  <a:tcPr marL="7018" marR="7018" marT="7018" marB="0" anchor="b">
                    <a:lnL>
                      <a:noFill/>
                    </a:lnL>
                    <a:lnR>
                      <a:noFill/>
                    </a:lnR>
                    <a:lnT>
                      <a:noFill/>
                    </a:lnT>
                    <a:lnB>
                      <a:noFill/>
                    </a:lnB>
                    <a:solidFill>
                      <a:srgbClr val="FA887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0.880377257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0.475344</a:t>
                      </a:r>
                    </a:p>
                  </a:txBody>
                  <a:tcPr marL="7018" marR="7018" marT="7018" marB="0" anchor="b">
                    <a:lnL>
                      <a:noFill/>
                    </a:lnL>
                    <a:lnR>
                      <a:noFill/>
                    </a:lnR>
                    <a:lnT>
                      <a:noFill/>
                    </a:lnT>
                    <a:lnB>
                      <a:noFill/>
                    </a:lnB>
                  </a:tcPr>
                </a:tc>
                <a:extLst>
                  <a:ext uri="{0D108BD9-81ED-4DB2-BD59-A6C34878D82A}">
                    <a16:rowId xmlns:a16="http://schemas.microsoft.com/office/drawing/2014/main" val="2694569899"/>
                  </a:ext>
                </a:extLst>
              </a:tr>
              <a:tr h="140366">
                <a:tc>
                  <a:txBody>
                    <a:bodyPr/>
                    <a:lstStyle/>
                    <a:p>
                      <a:pPr algn="l" fontAlgn="b"/>
                      <a:r>
                        <a:rPr lang="en-US" sz="800" b="0" i="0" u="none" strike="noStrike">
                          <a:solidFill>
                            <a:srgbClr val="000000"/>
                          </a:solidFill>
                          <a:effectLst/>
                          <a:latin typeface="Calibri" panose="020F0502020204030204" pitchFamily="34" charset="0"/>
                        </a:rPr>
                        <a:t>SS04</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0.022371</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0.277414</a:t>
                      </a:r>
                    </a:p>
                  </a:txBody>
                  <a:tcPr marL="7018" marR="7018" marT="7018" marB="0" anchor="b">
                    <a:lnL>
                      <a:noFill/>
                    </a:lnL>
                    <a:lnR>
                      <a:noFill/>
                    </a:lnR>
                    <a:lnT>
                      <a:noFill/>
                    </a:lnT>
                    <a:lnB>
                      <a:noFill/>
                    </a:lnB>
                    <a:solidFill>
                      <a:srgbClr val="FDB9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0.091021</a:t>
                      </a:r>
                    </a:p>
                  </a:txBody>
                  <a:tcPr marL="7018" marR="7018" marT="7018" marB="0" anchor="b">
                    <a:lnL>
                      <a:noFill/>
                    </a:lnL>
                    <a:lnR>
                      <a:noFill/>
                    </a:lnR>
                    <a:lnT>
                      <a:noFill/>
                    </a:lnT>
                    <a:lnB>
                      <a:noFill/>
                    </a:lnB>
                    <a:solidFill>
                      <a:srgbClr val="FFDB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0.609193</a:t>
                      </a:r>
                    </a:p>
                  </a:txBody>
                  <a:tcPr marL="7018" marR="7018" marT="7018" marB="0" anchor="b">
                    <a:lnL>
                      <a:noFill/>
                    </a:lnL>
                    <a:lnR>
                      <a:noFill/>
                    </a:lnR>
                    <a:lnT>
                      <a:noFill/>
                    </a:lnT>
                    <a:lnB>
                      <a:noFill/>
                    </a:lnB>
                    <a:solidFill>
                      <a:srgbClr val="F97B6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0.889760387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0.452417</a:t>
                      </a:r>
                    </a:p>
                  </a:txBody>
                  <a:tcPr marL="7018" marR="7018" marT="7018" marB="0" anchor="b">
                    <a:lnL>
                      <a:noFill/>
                    </a:lnL>
                    <a:lnR>
                      <a:noFill/>
                    </a:lnR>
                    <a:lnT>
                      <a:noFill/>
                    </a:lnT>
                    <a:lnB>
                      <a:noFill/>
                    </a:lnB>
                  </a:tcPr>
                </a:tc>
                <a:extLst>
                  <a:ext uri="{0D108BD9-81ED-4DB2-BD59-A6C34878D82A}">
                    <a16:rowId xmlns:a16="http://schemas.microsoft.com/office/drawing/2014/main" val="2336470429"/>
                  </a:ext>
                </a:extLst>
              </a:tr>
              <a:tr h="140366">
                <a:tc>
                  <a:txBody>
                    <a:bodyPr/>
                    <a:lstStyle/>
                    <a:p>
                      <a:pPr algn="l" fontAlgn="b"/>
                      <a:r>
                        <a:rPr lang="en-US" sz="800" b="0" i="0" u="none" strike="noStrike">
                          <a:solidFill>
                            <a:srgbClr val="000000"/>
                          </a:solidFill>
                          <a:effectLst/>
                          <a:latin typeface="Calibri" panose="020F0502020204030204" pitchFamily="34" charset="0"/>
                        </a:rPr>
                        <a:t>SS05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0.036668</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0.011507</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0.015457</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0.006839</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0.167319</a:t>
                      </a:r>
                    </a:p>
                  </a:txBody>
                  <a:tcPr marL="7018" marR="7018" marT="7018" marB="0" anchor="b">
                    <a:lnL>
                      <a:noFill/>
                    </a:lnL>
                    <a:lnR>
                      <a:noFill/>
                    </a:lnR>
                    <a:lnT>
                      <a:noFill/>
                    </a:lnT>
                    <a:lnB>
                      <a:noFill/>
                    </a:lnB>
                    <a:solidFill>
                      <a:srgbClr val="FECD7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0.059713</a:t>
                      </a:r>
                    </a:p>
                  </a:txBody>
                  <a:tcPr marL="7018" marR="7018" marT="7018" marB="0" anchor="b">
                    <a:lnL>
                      <a:noFill/>
                    </a:lnL>
                    <a:lnR>
                      <a:noFill/>
                    </a:lnR>
                    <a:lnT>
                      <a:noFill/>
                    </a:lnT>
                    <a:lnB>
                      <a:noFill/>
                    </a:lnB>
                    <a:solidFill>
                      <a:srgbClr val="FFE1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0.702497</a:t>
                      </a:r>
                    </a:p>
                  </a:txBody>
                  <a:tcPr marL="7018" marR="7018" marT="7018" marB="0" anchor="b">
                    <a:lnL>
                      <a:noFill/>
                    </a:lnL>
                    <a:lnR>
                      <a:noFill/>
                    </a:lnR>
                    <a:lnT>
                      <a:noFill/>
                    </a:lnT>
                    <a:lnB>
                      <a:noFill/>
                    </a:lnB>
                    <a:solidFill>
                      <a:srgbClr val="F8696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0.873826103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0.480599</a:t>
                      </a:r>
                    </a:p>
                  </a:txBody>
                  <a:tcPr marL="7018" marR="7018" marT="7018" marB="0" anchor="b">
                    <a:lnL>
                      <a:noFill/>
                    </a:lnL>
                    <a:lnR>
                      <a:noFill/>
                    </a:lnR>
                    <a:lnT>
                      <a:noFill/>
                    </a:lnT>
                    <a:lnB>
                      <a:noFill/>
                    </a:lnB>
                  </a:tcPr>
                </a:tc>
                <a:extLst>
                  <a:ext uri="{0D108BD9-81ED-4DB2-BD59-A6C34878D82A}">
                    <a16:rowId xmlns:a16="http://schemas.microsoft.com/office/drawing/2014/main" val="2932737088"/>
                  </a:ext>
                </a:extLst>
              </a:tr>
              <a:tr h="140366">
                <a:tc>
                  <a:txBody>
                    <a:bodyPr/>
                    <a:lstStyle/>
                    <a:p>
                      <a:pPr algn="l" fontAlgn="b"/>
                      <a:r>
                        <a:rPr lang="en-US" sz="800" b="0" i="0" u="none" strike="noStrike">
                          <a:solidFill>
                            <a:srgbClr val="000000"/>
                          </a:solidFill>
                          <a:effectLst/>
                          <a:latin typeface="Calibri" panose="020F0502020204030204" pitchFamily="34" charset="0"/>
                        </a:rPr>
                        <a:t>SS06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0.074854</a:t>
                      </a:r>
                    </a:p>
                  </a:txBody>
                  <a:tcPr marL="7018" marR="7018" marT="7018" marB="0" anchor="b">
                    <a:lnL>
                      <a:noFill/>
                    </a:lnL>
                    <a:lnR>
                      <a:noFill/>
                    </a:lnR>
                    <a:lnT>
                      <a:noFill/>
                    </a:lnT>
                    <a:lnB>
                      <a:noFill/>
                    </a:lnB>
                    <a:solidFill>
                      <a:srgbClr val="FFDE82"/>
                    </a:solidFill>
                  </a:tcPr>
                </a:tc>
                <a:tc>
                  <a:txBody>
                    <a:bodyPr/>
                    <a:lstStyle/>
                    <a:p>
                      <a:pPr algn="r" fontAlgn="b"/>
                      <a:r>
                        <a:rPr lang="en-US" sz="800" b="0" i="0" u="none" strike="noStrike">
                          <a:solidFill>
                            <a:srgbClr val="000000"/>
                          </a:solidFill>
                          <a:effectLst/>
                          <a:latin typeface="Calibri" panose="020F0502020204030204" pitchFamily="34" charset="0"/>
                        </a:rPr>
                        <a:t>0.014982</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0.014489</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0.015143</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0.438091</a:t>
                      </a:r>
                    </a:p>
                  </a:txBody>
                  <a:tcPr marL="7018" marR="7018" marT="7018" marB="0" anchor="b">
                    <a:lnL>
                      <a:noFill/>
                    </a:lnL>
                    <a:lnR>
                      <a:noFill/>
                    </a:lnR>
                    <a:lnT>
                      <a:noFill/>
                    </a:lnT>
                    <a:lnB>
                      <a:noFill/>
                    </a:lnB>
                    <a:solidFill>
                      <a:srgbClr val="FB9B75"/>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0.010658</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0.431783</a:t>
                      </a:r>
                    </a:p>
                  </a:txBody>
                  <a:tcPr marL="7018" marR="7018" marT="7018" marB="0" anchor="b">
                    <a:lnL>
                      <a:noFill/>
                    </a:lnL>
                    <a:lnR>
                      <a:noFill/>
                    </a:lnR>
                    <a:lnT>
                      <a:noFill/>
                    </a:lnT>
                    <a:lnB>
                      <a:noFill/>
                    </a:lnB>
                    <a:solidFill>
                      <a:srgbClr val="FB9C75"/>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0.880035362</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0.477986</a:t>
                      </a:r>
                    </a:p>
                  </a:txBody>
                  <a:tcPr marL="7018" marR="7018" marT="7018" marB="0" anchor="b">
                    <a:lnL>
                      <a:noFill/>
                    </a:lnL>
                    <a:lnR>
                      <a:noFill/>
                    </a:lnR>
                    <a:lnT>
                      <a:noFill/>
                    </a:lnT>
                    <a:lnB>
                      <a:noFill/>
                    </a:lnB>
                  </a:tcPr>
                </a:tc>
                <a:extLst>
                  <a:ext uri="{0D108BD9-81ED-4DB2-BD59-A6C34878D82A}">
                    <a16:rowId xmlns:a16="http://schemas.microsoft.com/office/drawing/2014/main" val="4283128714"/>
                  </a:ext>
                </a:extLst>
              </a:tr>
              <a:tr h="140366">
                <a:tc>
                  <a:txBody>
                    <a:bodyPr/>
                    <a:lstStyle/>
                    <a:p>
                      <a:pPr algn="l" fontAlgn="b"/>
                      <a:r>
                        <a:rPr lang="en-US" sz="800" b="0" i="0" u="none" strike="noStrike">
                          <a:solidFill>
                            <a:srgbClr val="000000"/>
                          </a:solidFill>
                          <a:effectLst/>
                          <a:latin typeface="Calibri" panose="020F0502020204030204" pitchFamily="34" charset="0"/>
                        </a:rPr>
                        <a:t>SS07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0.001364</a:t>
                      </a:r>
                    </a:p>
                  </a:txBody>
                  <a:tcPr marL="7018" marR="7018" marT="7018" marB="0" anchor="b">
                    <a:lnL>
                      <a:noFill/>
                    </a:lnL>
                    <a:lnR>
                      <a:noFill/>
                    </a:lnR>
                    <a:lnT>
                      <a:noFill/>
                    </a:lnT>
                    <a:lnB>
                      <a:noFill/>
                    </a:lnB>
                    <a:solidFill>
                      <a:srgbClr val="92CB7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0.023822</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0.279316</a:t>
                      </a:r>
                    </a:p>
                  </a:txBody>
                  <a:tcPr marL="7018" marR="7018" marT="7018" marB="0" anchor="b">
                    <a:lnL>
                      <a:noFill/>
                    </a:lnL>
                    <a:lnR>
                      <a:noFill/>
                    </a:lnR>
                    <a:lnT>
                      <a:noFill/>
                    </a:lnT>
                    <a:lnB>
                      <a:noFill/>
                    </a:lnB>
                    <a:solidFill>
                      <a:srgbClr val="FDB8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0.026458</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0.66904</a:t>
                      </a:r>
                    </a:p>
                  </a:txBody>
                  <a:tcPr marL="7018" marR="7018" marT="7018" marB="0" anchor="b">
                    <a:lnL>
                      <a:noFill/>
                    </a:lnL>
                    <a:lnR>
                      <a:noFill/>
                    </a:lnR>
                    <a:lnT>
                      <a:noFill/>
                    </a:lnT>
                    <a:lnB>
                      <a:noFill/>
                    </a:lnB>
                    <a:solidFill>
                      <a:srgbClr val="F9706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0.897405959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0.436121</a:t>
                      </a:r>
                    </a:p>
                  </a:txBody>
                  <a:tcPr marL="7018" marR="7018" marT="7018" marB="0" anchor="b">
                    <a:lnL>
                      <a:noFill/>
                    </a:lnL>
                    <a:lnR>
                      <a:noFill/>
                    </a:lnR>
                    <a:lnT>
                      <a:noFill/>
                    </a:lnT>
                    <a:lnB>
                      <a:noFill/>
                    </a:lnB>
                  </a:tcPr>
                </a:tc>
                <a:extLst>
                  <a:ext uri="{0D108BD9-81ED-4DB2-BD59-A6C34878D82A}">
                    <a16:rowId xmlns:a16="http://schemas.microsoft.com/office/drawing/2014/main" val="229511664"/>
                  </a:ext>
                </a:extLst>
              </a:tr>
              <a:tr h="140366">
                <a:tc>
                  <a:txBody>
                    <a:bodyPr/>
                    <a:lstStyle/>
                    <a:p>
                      <a:pPr algn="l" fontAlgn="b"/>
                      <a:r>
                        <a:rPr lang="en-US" sz="800" b="0" i="0" u="none" strike="noStrike">
                          <a:solidFill>
                            <a:srgbClr val="000000"/>
                          </a:solidFill>
                          <a:effectLst/>
                          <a:latin typeface="Calibri" panose="020F0502020204030204" pitchFamily="34" charset="0"/>
                        </a:rPr>
                        <a:t>SS08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0.032721</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0.032609</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0.039378</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0.06316</a:t>
                      </a:r>
                    </a:p>
                  </a:txBody>
                  <a:tcPr marL="7018" marR="7018" marT="7018" marB="0" anchor="b">
                    <a:lnL>
                      <a:noFill/>
                    </a:lnL>
                    <a:lnR>
                      <a:noFill/>
                    </a:lnR>
                    <a:lnT>
                      <a:noFill/>
                    </a:lnT>
                    <a:lnB>
                      <a:noFill/>
                    </a:lnB>
                    <a:solidFill>
                      <a:srgbClr val="FFE182"/>
                    </a:solidFill>
                  </a:tcPr>
                </a:tc>
                <a:tc>
                  <a:txBody>
                    <a:bodyPr/>
                    <a:lstStyle/>
                    <a:p>
                      <a:pPr algn="r" fontAlgn="b"/>
                      <a:r>
                        <a:rPr lang="en-US" sz="800" b="0" i="0" u="none" strike="noStrike">
                          <a:solidFill>
                            <a:srgbClr val="000000"/>
                          </a:solidFill>
                          <a:effectLst/>
                          <a:latin typeface="Calibri" panose="020F0502020204030204" pitchFamily="34" charset="0"/>
                        </a:rPr>
                        <a:t>0.048387</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0.314303</a:t>
                      </a:r>
                    </a:p>
                  </a:txBody>
                  <a:tcPr marL="7018" marR="7018" marT="7018" marB="0" anchor="b">
                    <a:lnL>
                      <a:noFill/>
                    </a:lnL>
                    <a:lnR>
                      <a:noFill/>
                    </a:lnR>
                    <a:lnT>
                      <a:noFill/>
                    </a:lnT>
                    <a:lnB>
                      <a:noFill/>
                    </a:lnB>
                    <a:solidFill>
                      <a:srgbClr val="FCB279"/>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0.032044</a:t>
                      </a:r>
                    </a:p>
                  </a:txBody>
                  <a:tcPr marL="7018" marR="7018" marT="7018" marB="0" anchor="b">
                    <a:lnL>
                      <a:noFill/>
                    </a:lnL>
                    <a:lnR>
                      <a:noFill/>
                    </a:lnR>
                    <a:lnT>
                      <a:noFill/>
                    </a:lnT>
                    <a:lnB>
                      <a:noFill/>
                    </a:lnB>
                    <a:solidFill>
                      <a:srgbClr val="FFE6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0.0071875</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0.430211</a:t>
                      </a:r>
                    </a:p>
                  </a:txBody>
                  <a:tcPr marL="7018" marR="7018" marT="7018" marB="0" anchor="b">
                    <a:lnL>
                      <a:noFill/>
                    </a:lnL>
                    <a:lnR>
                      <a:noFill/>
                    </a:lnR>
                    <a:lnT>
                      <a:noFill/>
                    </a:lnT>
                    <a:lnB>
                      <a:noFill/>
                    </a:lnB>
                    <a:solidFill>
                      <a:srgbClr val="FB9C75"/>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0.781311119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0.621261</a:t>
                      </a:r>
                    </a:p>
                  </a:txBody>
                  <a:tcPr marL="7018" marR="7018" marT="7018" marB="0" anchor="b">
                    <a:lnL>
                      <a:noFill/>
                    </a:lnL>
                    <a:lnR>
                      <a:noFill/>
                    </a:lnR>
                    <a:lnT>
                      <a:noFill/>
                    </a:lnT>
                    <a:lnB>
                      <a:noFill/>
                    </a:lnB>
                  </a:tcPr>
                </a:tc>
                <a:extLst>
                  <a:ext uri="{0D108BD9-81ED-4DB2-BD59-A6C34878D82A}">
                    <a16:rowId xmlns:a16="http://schemas.microsoft.com/office/drawing/2014/main" val="1462813309"/>
                  </a:ext>
                </a:extLst>
              </a:tr>
              <a:tr h="140366">
                <a:tc>
                  <a:txBody>
                    <a:bodyPr/>
                    <a:lstStyle/>
                    <a:p>
                      <a:pPr algn="l" fontAlgn="b"/>
                      <a:r>
                        <a:rPr lang="en-US" sz="800" b="0" i="0" u="none" strike="noStrike">
                          <a:solidFill>
                            <a:srgbClr val="000000"/>
                          </a:solidFill>
                          <a:effectLst/>
                          <a:latin typeface="Calibri" panose="020F0502020204030204" pitchFamily="34" charset="0"/>
                        </a:rPr>
                        <a:t>SS09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0.041104</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0.377646</a:t>
                      </a:r>
                    </a:p>
                  </a:txBody>
                  <a:tcPr marL="7018" marR="7018" marT="7018" marB="0" anchor="b">
                    <a:lnL>
                      <a:noFill/>
                    </a:lnL>
                    <a:lnR>
                      <a:noFill/>
                    </a:lnR>
                    <a:lnT>
                      <a:noFill/>
                    </a:lnT>
                    <a:lnB>
                      <a:noFill/>
                    </a:lnB>
                    <a:solidFill>
                      <a:srgbClr val="FCA677"/>
                    </a:solidFill>
                  </a:tcPr>
                </a:tc>
                <a:tc>
                  <a:txBody>
                    <a:bodyPr/>
                    <a:lstStyle/>
                    <a:p>
                      <a:pPr algn="r" fontAlgn="b"/>
                      <a:r>
                        <a:rPr lang="en-US" sz="800" b="0" i="0" u="none" strike="noStrike">
                          <a:solidFill>
                            <a:srgbClr val="000000"/>
                          </a:solidFill>
                          <a:effectLst/>
                          <a:latin typeface="Calibri" panose="020F0502020204030204" pitchFamily="34" charset="0"/>
                        </a:rPr>
                        <a:t>2.16E-04</a:t>
                      </a:r>
                    </a:p>
                  </a:txBody>
                  <a:tcPr marL="7018" marR="7018" marT="7018" marB="0" anchor="b">
                    <a:lnL>
                      <a:noFill/>
                    </a:lnL>
                    <a:lnR>
                      <a:noFill/>
                    </a:lnR>
                    <a:lnT>
                      <a:noFill/>
                    </a:lnT>
                    <a:lnB>
                      <a:noFill/>
                    </a:lnB>
                    <a:solidFill>
                      <a:srgbClr val="6AC0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0.03656</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0.544474</a:t>
                      </a:r>
                    </a:p>
                  </a:txBody>
                  <a:tcPr marL="7018" marR="7018" marT="7018" marB="0" anchor="b">
                    <a:lnL>
                      <a:noFill/>
                    </a:lnL>
                    <a:lnR>
                      <a:noFill/>
                    </a:lnR>
                    <a:lnT>
                      <a:noFill/>
                    </a:lnT>
                    <a:lnB>
                      <a:noFill/>
                    </a:lnB>
                    <a:solidFill>
                      <a:srgbClr val="FA877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0.882469743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0.466103</a:t>
                      </a:r>
                    </a:p>
                  </a:txBody>
                  <a:tcPr marL="7018" marR="7018" marT="7018" marB="0" anchor="b">
                    <a:lnL>
                      <a:noFill/>
                    </a:lnL>
                    <a:lnR>
                      <a:noFill/>
                    </a:lnR>
                    <a:lnT>
                      <a:noFill/>
                    </a:lnT>
                    <a:lnB>
                      <a:noFill/>
                    </a:lnB>
                  </a:tcPr>
                </a:tc>
                <a:extLst>
                  <a:ext uri="{0D108BD9-81ED-4DB2-BD59-A6C34878D82A}">
                    <a16:rowId xmlns:a16="http://schemas.microsoft.com/office/drawing/2014/main" val="4269610863"/>
                  </a:ext>
                </a:extLst>
              </a:tr>
              <a:tr h="140366">
                <a:tc>
                  <a:txBody>
                    <a:bodyPr/>
                    <a:lstStyle/>
                    <a:p>
                      <a:pPr algn="l" fontAlgn="b"/>
                      <a:r>
                        <a:rPr lang="en-US" sz="800" b="0" i="0" u="none" strike="noStrike">
                          <a:solidFill>
                            <a:srgbClr val="000000"/>
                          </a:solidFill>
                          <a:effectLst/>
                          <a:latin typeface="Calibri" panose="020F0502020204030204" pitchFamily="34" charset="0"/>
                        </a:rPr>
                        <a:t>SS10</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0.023263</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0.019908</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0.025931</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0.037233</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0.258052</a:t>
                      </a:r>
                    </a:p>
                  </a:txBody>
                  <a:tcPr marL="7018" marR="7018" marT="7018" marB="0" anchor="b">
                    <a:lnL>
                      <a:noFill/>
                    </a:lnL>
                    <a:lnR>
                      <a:noFill/>
                    </a:lnR>
                    <a:lnT>
                      <a:noFill/>
                    </a:lnT>
                    <a:lnB>
                      <a:noFill/>
                    </a:lnB>
                    <a:solidFill>
                      <a:srgbClr val="FDBC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0.015949</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0.026591</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0.593074</a:t>
                      </a:r>
                    </a:p>
                  </a:txBody>
                  <a:tcPr marL="7018" marR="7018" marT="7018" marB="0" anchor="b">
                    <a:lnL>
                      <a:noFill/>
                    </a:lnL>
                    <a:lnR>
                      <a:noFill/>
                    </a:lnR>
                    <a:lnT>
                      <a:noFill/>
                    </a:lnT>
                    <a:lnB>
                      <a:noFill/>
                    </a:lnB>
                    <a:solidFill>
                      <a:srgbClr val="FA7E6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0.82804826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0.55479</a:t>
                      </a:r>
                    </a:p>
                  </a:txBody>
                  <a:tcPr marL="7018" marR="7018" marT="7018" marB="0" anchor="b">
                    <a:lnL>
                      <a:noFill/>
                    </a:lnL>
                    <a:lnR>
                      <a:noFill/>
                    </a:lnR>
                    <a:lnT>
                      <a:noFill/>
                    </a:lnT>
                    <a:lnB>
                      <a:noFill/>
                    </a:lnB>
                  </a:tcPr>
                </a:tc>
                <a:extLst>
                  <a:ext uri="{0D108BD9-81ED-4DB2-BD59-A6C34878D82A}">
                    <a16:rowId xmlns:a16="http://schemas.microsoft.com/office/drawing/2014/main" val="1701400592"/>
                  </a:ext>
                </a:extLst>
              </a:tr>
              <a:tr h="140366">
                <a:tc>
                  <a:txBody>
                    <a:bodyPr/>
                    <a:lstStyle/>
                    <a:p>
                      <a:pPr algn="l" fontAlgn="b"/>
                      <a:r>
                        <a:rPr lang="en-US" sz="800" b="0" i="0" u="none" strike="noStrike">
                          <a:solidFill>
                            <a:srgbClr val="000000"/>
                          </a:solidFill>
                          <a:effectLst/>
                          <a:latin typeface="Calibri" panose="020F0502020204030204" pitchFamily="34" charset="0"/>
                        </a:rPr>
                        <a:t>SS11</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0.016911</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0.017546</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0.023048</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0.087374</a:t>
                      </a:r>
                    </a:p>
                  </a:txBody>
                  <a:tcPr marL="7018" marR="7018" marT="7018" marB="0" anchor="b">
                    <a:lnL>
                      <a:noFill/>
                    </a:lnL>
                    <a:lnR>
                      <a:noFill/>
                    </a:lnR>
                    <a:lnT>
                      <a:noFill/>
                    </a:lnT>
                    <a:lnB>
                      <a:noFill/>
                    </a:lnB>
                    <a:solidFill>
                      <a:srgbClr val="FFDC82"/>
                    </a:solidFill>
                  </a:tcPr>
                </a:tc>
                <a:tc>
                  <a:txBody>
                    <a:bodyPr/>
                    <a:lstStyle/>
                    <a:p>
                      <a:pPr algn="r" fontAlgn="b"/>
                      <a:r>
                        <a:rPr lang="en-US" sz="800" b="0" i="0" u="none" strike="noStrike">
                          <a:solidFill>
                            <a:srgbClr val="000000"/>
                          </a:solidFill>
                          <a:effectLst/>
                          <a:latin typeface="Calibri" panose="020F0502020204030204" pitchFamily="34" charset="0"/>
                        </a:rPr>
                        <a:t>0.019253</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0.085306</a:t>
                      </a:r>
                    </a:p>
                  </a:txBody>
                  <a:tcPr marL="7018" marR="7018" marT="7018" marB="0" anchor="b">
                    <a:lnL>
                      <a:noFill/>
                    </a:lnL>
                    <a:lnR>
                      <a:noFill/>
                    </a:lnR>
                    <a:lnT>
                      <a:noFill/>
                    </a:lnT>
                    <a:lnB>
                      <a:noFill/>
                    </a:lnB>
                    <a:solidFill>
                      <a:srgbClr val="FFDC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0.015278</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0.075358</a:t>
                      </a:r>
                    </a:p>
                  </a:txBody>
                  <a:tcPr marL="7018" marR="7018" marT="7018" marB="0" anchor="b">
                    <a:lnL>
                      <a:noFill/>
                    </a:lnL>
                    <a:lnR>
                      <a:noFill/>
                    </a:lnR>
                    <a:lnT>
                      <a:noFill/>
                    </a:lnT>
                    <a:lnB>
                      <a:noFill/>
                    </a:lnB>
                    <a:solidFill>
                      <a:srgbClr val="FFDE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0.659927</a:t>
                      </a:r>
                    </a:p>
                  </a:txBody>
                  <a:tcPr marL="7018" marR="7018" marT="7018" marB="0" anchor="b">
                    <a:lnL>
                      <a:noFill/>
                    </a:lnL>
                    <a:lnR>
                      <a:noFill/>
                    </a:lnR>
                    <a:lnT>
                      <a:noFill/>
                    </a:lnT>
                    <a:lnB>
                      <a:noFill/>
                    </a:lnB>
                    <a:solidFill>
                      <a:srgbClr val="F9716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0.84546317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0.530237</a:t>
                      </a:r>
                    </a:p>
                  </a:txBody>
                  <a:tcPr marL="7018" marR="7018" marT="7018" marB="0" anchor="b">
                    <a:lnL>
                      <a:noFill/>
                    </a:lnL>
                    <a:lnR>
                      <a:noFill/>
                    </a:lnR>
                    <a:lnT>
                      <a:noFill/>
                    </a:lnT>
                    <a:lnB>
                      <a:noFill/>
                    </a:lnB>
                  </a:tcPr>
                </a:tc>
                <a:extLst>
                  <a:ext uri="{0D108BD9-81ED-4DB2-BD59-A6C34878D82A}">
                    <a16:rowId xmlns:a16="http://schemas.microsoft.com/office/drawing/2014/main" val="4035514047"/>
                  </a:ext>
                </a:extLst>
              </a:tr>
              <a:tr h="140366">
                <a:tc>
                  <a:txBody>
                    <a:bodyPr/>
                    <a:lstStyle/>
                    <a:p>
                      <a:pPr algn="l" fontAlgn="b"/>
                      <a:r>
                        <a:rPr lang="en-US" sz="800" b="0" i="0" u="none" strike="noStrike">
                          <a:solidFill>
                            <a:srgbClr val="000000"/>
                          </a:solidFill>
                          <a:effectLst/>
                          <a:latin typeface="Calibri" panose="020F0502020204030204" pitchFamily="34" charset="0"/>
                        </a:rPr>
                        <a:t>SS12</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0.008782</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0.001235</a:t>
                      </a:r>
                    </a:p>
                  </a:txBody>
                  <a:tcPr marL="7018" marR="7018" marT="7018" marB="0" anchor="b">
                    <a:lnL>
                      <a:noFill/>
                    </a:lnL>
                    <a:lnR>
                      <a:noFill/>
                    </a:lnR>
                    <a:lnT>
                      <a:noFill/>
                    </a:lnT>
                    <a:lnB>
                      <a:noFill/>
                    </a:lnB>
                    <a:solidFill>
                      <a:srgbClr val="8ECA7D"/>
                    </a:solidFill>
                  </a:tcPr>
                </a:tc>
                <a:tc>
                  <a:txBody>
                    <a:bodyPr/>
                    <a:lstStyle/>
                    <a:p>
                      <a:pPr algn="r" fontAlgn="b"/>
                      <a:r>
                        <a:rPr lang="en-US" sz="800" b="0" i="0" u="none" strike="noStrike">
                          <a:solidFill>
                            <a:srgbClr val="000000"/>
                          </a:solidFill>
                          <a:effectLst/>
                          <a:latin typeface="Calibri" panose="020F0502020204030204" pitchFamily="34" charset="0"/>
                        </a:rPr>
                        <a:t>0.055038</a:t>
                      </a:r>
                    </a:p>
                  </a:txBody>
                  <a:tcPr marL="7018" marR="7018" marT="7018" marB="0" anchor="b">
                    <a:lnL>
                      <a:noFill/>
                    </a:lnL>
                    <a:lnR>
                      <a:noFill/>
                    </a:lnR>
                    <a:lnT>
                      <a:noFill/>
                    </a:lnT>
                    <a:lnB>
                      <a:noFill/>
                    </a:lnB>
                    <a:solidFill>
                      <a:srgbClr val="FFE283"/>
                    </a:solidFill>
                  </a:tcPr>
                </a:tc>
                <a:tc>
                  <a:txBody>
                    <a:bodyPr/>
                    <a:lstStyle/>
                    <a:p>
                      <a:pPr algn="r" fontAlgn="b"/>
                      <a:r>
                        <a:rPr lang="en-US" sz="800" b="0" i="0" u="none" strike="noStrike">
                          <a:solidFill>
                            <a:srgbClr val="000000"/>
                          </a:solidFill>
                          <a:effectLst/>
                          <a:latin typeface="Calibri" panose="020F0502020204030204" pitchFamily="34" charset="0"/>
                        </a:rPr>
                        <a:t>0.016295</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0.37894</a:t>
                      </a:r>
                    </a:p>
                  </a:txBody>
                  <a:tcPr marL="7018" marR="7018" marT="7018" marB="0" anchor="b">
                    <a:lnL>
                      <a:noFill/>
                    </a:lnL>
                    <a:lnR>
                      <a:noFill/>
                    </a:lnR>
                    <a:lnT>
                      <a:noFill/>
                    </a:lnT>
                    <a:lnB>
                      <a:noFill/>
                    </a:lnB>
                    <a:solidFill>
                      <a:srgbClr val="FCA677"/>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2.67E-04</a:t>
                      </a:r>
                    </a:p>
                  </a:txBody>
                  <a:tcPr marL="7018" marR="7018" marT="7018" marB="0" anchor="b">
                    <a:lnL>
                      <a:noFill/>
                    </a:lnL>
                    <a:lnR>
                      <a:noFill/>
                    </a:lnR>
                    <a:lnT>
                      <a:noFill/>
                    </a:lnT>
                    <a:lnB>
                      <a:noFill/>
                    </a:lnB>
                    <a:solidFill>
                      <a:srgbClr val="6CC07B"/>
                    </a:solidFill>
                  </a:tcPr>
                </a:tc>
                <a:tc>
                  <a:txBody>
                    <a:bodyPr/>
                    <a:lstStyle/>
                    <a:p>
                      <a:pPr algn="r" fontAlgn="b"/>
                      <a:r>
                        <a:rPr lang="en-US" sz="800" b="0" i="0" u="none" strike="noStrike">
                          <a:solidFill>
                            <a:srgbClr val="000000"/>
                          </a:solidFill>
                          <a:effectLst/>
                          <a:latin typeface="Calibri" panose="020F0502020204030204" pitchFamily="34" charset="0"/>
                        </a:rPr>
                        <a:t>0.015337</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0.524108</a:t>
                      </a:r>
                    </a:p>
                  </a:txBody>
                  <a:tcPr marL="7018" marR="7018" marT="7018" marB="0" anchor="b">
                    <a:lnL>
                      <a:noFill/>
                    </a:lnL>
                    <a:lnR>
                      <a:noFill/>
                    </a:lnR>
                    <a:lnT>
                      <a:noFill/>
                    </a:lnT>
                    <a:lnB>
                      <a:noFill/>
                    </a:lnB>
                    <a:solidFill>
                      <a:srgbClr val="FA8B7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0.878279429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0.473709</a:t>
                      </a:r>
                    </a:p>
                  </a:txBody>
                  <a:tcPr marL="7018" marR="7018" marT="7018" marB="0" anchor="b">
                    <a:lnL>
                      <a:noFill/>
                    </a:lnL>
                    <a:lnR>
                      <a:noFill/>
                    </a:lnR>
                    <a:lnT>
                      <a:noFill/>
                    </a:lnT>
                    <a:lnB>
                      <a:noFill/>
                    </a:lnB>
                  </a:tcPr>
                </a:tc>
                <a:extLst>
                  <a:ext uri="{0D108BD9-81ED-4DB2-BD59-A6C34878D82A}">
                    <a16:rowId xmlns:a16="http://schemas.microsoft.com/office/drawing/2014/main" val="3213952908"/>
                  </a:ext>
                </a:extLst>
              </a:tr>
              <a:tr h="140366">
                <a:tc>
                  <a:txBody>
                    <a:bodyPr/>
                    <a:lstStyle/>
                    <a:p>
                      <a:pPr algn="l" fontAlgn="b"/>
                      <a:r>
                        <a:rPr lang="en-US" sz="800" b="0" i="0" u="none" strike="noStrike">
                          <a:solidFill>
                            <a:srgbClr val="000000"/>
                          </a:solidFill>
                          <a:effectLst/>
                          <a:latin typeface="Calibri" panose="020F0502020204030204" pitchFamily="34" charset="0"/>
                        </a:rPr>
                        <a:t>SS13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0.038657</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0.005162</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0.041042</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0.02012</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0.029403</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0.163043</a:t>
                      </a:r>
                    </a:p>
                  </a:txBody>
                  <a:tcPr marL="7018" marR="7018" marT="7018" marB="0" anchor="b">
                    <a:lnL>
                      <a:noFill/>
                    </a:lnL>
                    <a:lnR>
                      <a:noFill/>
                    </a:lnR>
                    <a:lnT>
                      <a:noFill/>
                    </a:lnT>
                    <a:lnB>
                      <a:noFill/>
                    </a:lnB>
                    <a:solidFill>
                      <a:srgbClr val="FECE7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0.002369</a:t>
                      </a:r>
                    </a:p>
                  </a:txBody>
                  <a:tcPr marL="7018" marR="7018" marT="7018" marB="0" anchor="b">
                    <a:lnL>
                      <a:noFill/>
                    </a:lnL>
                    <a:lnR>
                      <a:noFill/>
                    </a:lnR>
                    <a:lnT>
                      <a:noFill/>
                    </a:lnT>
                    <a:lnB>
                      <a:noFill/>
                    </a:lnB>
                    <a:solidFill>
                      <a:srgbClr val="B5D57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0.700204</a:t>
                      </a:r>
                    </a:p>
                  </a:txBody>
                  <a:tcPr marL="7018" marR="7018" marT="7018" marB="0" anchor="b">
                    <a:lnL>
                      <a:noFill/>
                    </a:lnL>
                    <a:lnR>
                      <a:noFill/>
                    </a:lnR>
                    <a:lnT>
                      <a:noFill/>
                    </a:lnT>
                    <a:lnB>
                      <a:noFill/>
                    </a:lnB>
                    <a:solidFill>
                      <a:srgbClr val="F96A6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0.848057836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0.523552</a:t>
                      </a:r>
                    </a:p>
                  </a:txBody>
                  <a:tcPr marL="7018" marR="7018" marT="7018" marB="0" anchor="b">
                    <a:lnL>
                      <a:noFill/>
                    </a:lnL>
                    <a:lnR>
                      <a:noFill/>
                    </a:lnR>
                    <a:lnT>
                      <a:noFill/>
                    </a:lnT>
                    <a:lnB>
                      <a:noFill/>
                    </a:lnB>
                  </a:tcPr>
                </a:tc>
                <a:extLst>
                  <a:ext uri="{0D108BD9-81ED-4DB2-BD59-A6C34878D82A}">
                    <a16:rowId xmlns:a16="http://schemas.microsoft.com/office/drawing/2014/main" val="1602026485"/>
                  </a:ext>
                </a:extLst>
              </a:tr>
              <a:tr h="140366">
                <a:tc>
                  <a:txBody>
                    <a:bodyPr/>
                    <a:lstStyle/>
                    <a:p>
                      <a:pPr algn="l" fontAlgn="b"/>
                      <a:r>
                        <a:rPr lang="en-US" sz="800" b="0" i="0" u="none" strike="noStrike">
                          <a:solidFill>
                            <a:srgbClr val="000000"/>
                          </a:solidFill>
                          <a:effectLst/>
                          <a:latin typeface="Calibri" panose="020F0502020204030204" pitchFamily="34" charset="0"/>
                        </a:rPr>
                        <a:t>SS14</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0.098638</a:t>
                      </a:r>
                    </a:p>
                  </a:txBody>
                  <a:tcPr marL="7018" marR="7018" marT="7018" marB="0" anchor="b">
                    <a:lnL>
                      <a:noFill/>
                    </a:lnL>
                    <a:lnR>
                      <a:noFill/>
                    </a:lnR>
                    <a:lnT>
                      <a:noFill/>
                    </a:lnT>
                    <a:lnB>
                      <a:noFill/>
                    </a:lnB>
                    <a:solidFill>
                      <a:srgbClr val="FFDA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0.007516</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0.186882</a:t>
                      </a:r>
                    </a:p>
                  </a:txBody>
                  <a:tcPr marL="7018" marR="7018" marT="7018" marB="0" anchor="b">
                    <a:lnL>
                      <a:noFill/>
                    </a:lnL>
                    <a:lnR>
                      <a:noFill/>
                    </a:lnR>
                    <a:lnT>
                      <a:noFill/>
                    </a:lnT>
                    <a:lnB>
                      <a:noFill/>
                    </a:lnB>
                    <a:solidFill>
                      <a:srgbClr val="FECA7E"/>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0.051399</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0.655564</a:t>
                      </a:r>
                    </a:p>
                  </a:txBody>
                  <a:tcPr marL="7018" marR="7018" marT="7018" marB="0" anchor="b">
                    <a:lnL>
                      <a:noFill/>
                    </a:lnL>
                    <a:lnR>
                      <a:noFill/>
                    </a:lnR>
                    <a:lnT>
                      <a:noFill/>
                    </a:lnT>
                    <a:lnB>
                      <a:noFill/>
                    </a:lnB>
                    <a:solidFill>
                      <a:srgbClr val="F9726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0.856434378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0.510669</a:t>
                      </a:r>
                    </a:p>
                  </a:txBody>
                  <a:tcPr marL="7018" marR="7018" marT="7018" marB="0" anchor="b">
                    <a:lnL>
                      <a:noFill/>
                    </a:lnL>
                    <a:lnR>
                      <a:noFill/>
                    </a:lnR>
                    <a:lnT>
                      <a:noFill/>
                    </a:lnT>
                    <a:lnB>
                      <a:noFill/>
                    </a:lnB>
                  </a:tcPr>
                </a:tc>
                <a:extLst>
                  <a:ext uri="{0D108BD9-81ED-4DB2-BD59-A6C34878D82A}">
                    <a16:rowId xmlns:a16="http://schemas.microsoft.com/office/drawing/2014/main" val="1121345017"/>
                  </a:ext>
                </a:extLst>
              </a:tr>
              <a:tr h="140366">
                <a:tc>
                  <a:txBody>
                    <a:bodyPr/>
                    <a:lstStyle/>
                    <a:p>
                      <a:pPr algn="l" fontAlgn="b"/>
                      <a:r>
                        <a:rPr lang="en-US" sz="800" b="0" i="0" u="none" strike="noStrike">
                          <a:solidFill>
                            <a:srgbClr val="000000"/>
                          </a:solidFill>
                          <a:effectLst/>
                          <a:latin typeface="Calibri" panose="020F0502020204030204" pitchFamily="34" charset="0"/>
                        </a:rPr>
                        <a:t>SS15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0.060206</a:t>
                      </a:r>
                    </a:p>
                  </a:txBody>
                  <a:tcPr marL="7018" marR="7018" marT="7018" marB="0" anchor="b">
                    <a:lnL>
                      <a:noFill/>
                    </a:lnL>
                    <a:lnR>
                      <a:noFill/>
                    </a:lnR>
                    <a:lnT>
                      <a:noFill/>
                    </a:lnT>
                    <a:lnB>
                      <a:noFill/>
                    </a:lnB>
                    <a:solidFill>
                      <a:srgbClr val="FFE1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0.023753</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0.296095</a:t>
                      </a:r>
                    </a:p>
                  </a:txBody>
                  <a:tcPr marL="7018" marR="7018" marT="7018" marB="0" anchor="b">
                    <a:lnL>
                      <a:noFill/>
                    </a:lnL>
                    <a:lnR>
                      <a:noFill/>
                    </a:lnR>
                    <a:lnT>
                      <a:noFill/>
                    </a:lnT>
                    <a:lnB>
                      <a:noFill/>
                    </a:lnB>
                    <a:solidFill>
                      <a:srgbClr val="FDB57A"/>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0.00376</a:t>
                      </a:r>
                    </a:p>
                  </a:txBody>
                  <a:tcPr marL="7018" marR="7018" marT="7018" marB="0" anchor="b">
                    <a:lnL>
                      <a:noFill/>
                    </a:lnL>
                    <a:lnR>
                      <a:noFill/>
                    </a:lnR>
                    <a:lnT>
                      <a:noFill/>
                    </a:lnT>
                    <a:lnB>
                      <a:noFill/>
                    </a:lnB>
                    <a:solidFill>
                      <a:srgbClr val="E6E382"/>
                    </a:solidFill>
                  </a:tcPr>
                </a:tc>
                <a:tc>
                  <a:txBody>
                    <a:bodyPr/>
                    <a:lstStyle/>
                    <a:p>
                      <a:pPr algn="r" fontAlgn="b"/>
                      <a:r>
                        <a:rPr lang="en-US" sz="800" b="0" i="0" u="none" strike="noStrike">
                          <a:solidFill>
                            <a:srgbClr val="000000"/>
                          </a:solidFill>
                          <a:effectLst/>
                          <a:latin typeface="Calibri" panose="020F0502020204030204" pitchFamily="34" charset="0"/>
                        </a:rPr>
                        <a:t>0.040518</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0.575667</a:t>
                      </a:r>
                    </a:p>
                  </a:txBody>
                  <a:tcPr marL="7018" marR="7018" marT="7018" marB="0" anchor="b">
                    <a:lnL>
                      <a:noFill/>
                    </a:lnL>
                    <a:lnR>
                      <a:noFill/>
                    </a:lnR>
                    <a:lnT>
                      <a:noFill/>
                    </a:lnT>
                    <a:lnB>
                      <a:noFill/>
                    </a:lnB>
                    <a:solidFill>
                      <a:srgbClr val="FA8170"/>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0.868606645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0.49089</a:t>
                      </a:r>
                    </a:p>
                  </a:txBody>
                  <a:tcPr marL="7018" marR="7018" marT="7018" marB="0" anchor="b">
                    <a:lnL>
                      <a:noFill/>
                    </a:lnL>
                    <a:lnR>
                      <a:noFill/>
                    </a:lnR>
                    <a:lnT>
                      <a:noFill/>
                    </a:lnT>
                    <a:lnB>
                      <a:noFill/>
                    </a:lnB>
                  </a:tcPr>
                </a:tc>
                <a:extLst>
                  <a:ext uri="{0D108BD9-81ED-4DB2-BD59-A6C34878D82A}">
                    <a16:rowId xmlns:a16="http://schemas.microsoft.com/office/drawing/2014/main" val="4002875610"/>
                  </a:ext>
                </a:extLst>
              </a:tr>
              <a:tr h="140366">
                <a:tc>
                  <a:txBody>
                    <a:bodyPr/>
                    <a:lstStyle/>
                    <a:p>
                      <a:pPr algn="l" fontAlgn="b"/>
                      <a:r>
                        <a:rPr lang="en-US" sz="800" b="0" i="0" u="none" strike="noStrike">
                          <a:solidFill>
                            <a:srgbClr val="000000"/>
                          </a:solidFill>
                          <a:effectLst/>
                          <a:latin typeface="Calibri" panose="020F0502020204030204" pitchFamily="34" charset="0"/>
                        </a:rPr>
                        <a:t>SS16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0.056245</a:t>
                      </a:r>
                    </a:p>
                  </a:txBody>
                  <a:tcPr marL="7018" marR="7018" marT="7018" marB="0" anchor="b">
                    <a:lnL>
                      <a:noFill/>
                    </a:lnL>
                    <a:lnR>
                      <a:noFill/>
                    </a:lnR>
                    <a:lnT>
                      <a:noFill/>
                    </a:lnT>
                    <a:lnB>
                      <a:noFill/>
                    </a:lnB>
                    <a:solidFill>
                      <a:srgbClr val="FFE283"/>
                    </a:solidFill>
                  </a:tcPr>
                </a:tc>
                <a:tc>
                  <a:txBody>
                    <a:bodyPr/>
                    <a:lstStyle/>
                    <a:p>
                      <a:pPr algn="r" fontAlgn="b"/>
                      <a:r>
                        <a:rPr lang="en-US" sz="800" b="0" i="0" u="none" strike="noStrike">
                          <a:solidFill>
                            <a:srgbClr val="000000"/>
                          </a:solidFill>
                          <a:effectLst/>
                          <a:latin typeface="Calibri" panose="020F0502020204030204" pitchFamily="34" charset="0"/>
                        </a:rPr>
                        <a:t>0.024584</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0.024643</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0.053089</a:t>
                      </a:r>
                    </a:p>
                  </a:txBody>
                  <a:tcPr marL="7018" marR="7018" marT="7018" marB="0" anchor="b">
                    <a:lnL>
                      <a:noFill/>
                    </a:lnL>
                    <a:lnR>
                      <a:noFill/>
                    </a:lnR>
                    <a:lnT>
                      <a:noFill/>
                    </a:lnT>
                    <a:lnB>
                      <a:noFill/>
                    </a:lnB>
                    <a:solidFill>
                      <a:srgbClr val="FFE283"/>
                    </a:solidFill>
                  </a:tcPr>
                </a:tc>
                <a:tc>
                  <a:txBody>
                    <a:bodyPr/>
                    <a:lstStyle/>
                    <a:p>
                      <a:pPr algn="r" fontAlgn="b"/>
                      <a:r>
                        <a:rPr lang="en-US" sz="800" b="0" i="0" u="none" strike="noStrike">
                          <a:solidFill>
                            <a:srgbClr val="000000"/>
                          </a:solidFill>
                          <a:effectLst/>
                          <a:latin typeface="Calibri" panose="020F0502020204030204" pitchFamily="34" charset="0"/>
                        </a:rPr>
                        <a:t>0.218997</a:t>
                      </a:r>
                    </a:p>
                  </a:txBody>
                  <a:tcPr marL="7018" marR="7018" marT="7018" marB="0" anchor="b">
                    <a:lnL>
                      <a:noFill/>
                    </a:lnL>
                    <a:lnR>
                      <a:noFill/>
                    </a:lnR>
                    <a:lnT>
                      <a:noFill/>
                    </a:lnT>
                    <a:lnB>
                      <a:noFill/>
                    </a:lnB>
                    <a:solidFill>
                      <a:srgbClr val="FDC47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0.046</a:t>
                      </a:r>
                    </a:p>
                  </a:txBody>
                  <a:tcPr marL="7018" marR="7018" marT="7018" marB="0" anchor="b">
                    <a:lnL>
                      <a:noFill/>
                    </a:lnL>
                    <a:lnR>
                      <a:noFill/>
                    </a:lnR>
                    <a:lnT>
                      <a:noFill/>
                    </a:lnT>
                    <a:lnB>
                      <a:noFill/>
                    </a:lnB>
                    <a:solidFill>
                      <a:srgbClr val="FFE4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0.576443</a:t>
                      </a:r>
                    </a:p>
                  </a:txBody>
                  <a:tcPr marL="7018" marR="7018" marT="7018" marB="0" anchor="b">
                    <a:lnL>
                      <a:noFill/>
                    </a:lnL>
                    <a:lnR>
                      <a:noFill/>
                    </a:lnR>
                    <a:lnT>
                      <a:noFill/>
                    </a:lnT>
                    <a:lnB>
                      <a:noFill/>
                    </a:lnB>
                    <a:solidFill>
                      <a:srgbClr val="FA8170"/>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0.887901615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0.469439</a:t>
                      </a:r>
                    </a:p>
                  </a:txBody>
                  <a:tcPr marL="7018" marR="7018" marT="7018" marB="0" anchor="b">
                    <a:lnL>
                      <a:noFill/>
                    </a:lnL>
                    <a:lnR>
                      <a:noFill/>
                    </a:lnR>
                    <a:lnT>
                      <a:noFill/>
                    </a:lnT>
                    <a:lnB>
                      <a:noFill/>
                    </a:lnB>
                  </a:tcPr>
                </a:tc>
                <a:extLst>
                  <a:ext uri="{0D108BD9-81ED-4DB2-BD59-A6C34878D82A}">
                    <a16:rowId xmlns:a16="http://schemas.microsoft.com/office/drawing/2014/main" val="3730070099"/>
                  </a:ext>
                </a:extLst>
              </a:tr>
              <a:tr h="140366">
                <a:tc>
                  <a:txBody>
                    <a:bodyPr/>
                    <a:lstStyle/>
                    <a:p>
                      <a:pPr algn="l" fontAlgn="b"/>
                      <a:r>
                        <a:rPr lang="en-US" sz="800" b="0" i="0" u="none" strike="noStrike">
                          <a:solidFill>
                            <a:srgbClr val="000000"/>
                          </a:solidFill>
                          <a:effectLst/>
                          <a:latin typeface="Calibri" panose="020F0502020204030204" pitchFamily="34" charset="0"/>
                        </a:rPr>
                        <a:t>SS17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0.021597</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0.033931</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0.027519</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0.018335</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0.033292</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0.340142</a:t>
                      </a:r>
                    </a:p>
                  </a:txBody>
                  <a:tcPr marL="7018" marR="7018" marT="7018" marB="0" anchor="b">
                    <a:lnL>
                      <a:noFill/>
                    </a:lnL>
                    <a:lnR>
                      <a:noFill/>
                    </a:lnR>
                    <a:lnT>
                      <a:noFill/>
                    </a:lnT>
                    <a:lnB>
                      <a:noFill/>
                    </a:lnB>
                    <a:solidFill>
                      <a:srgbClr val="FCAD78"/>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0.043349</a:t>
                      </a:r>
                    </a:p>
                  </a:txBody>
                  <a:tcPr marL="7018" marR="7018" marT="7018" marB="0" anchor="b">
                    <a:lnL>
                      <a:noFill/>
                    </a:lnL>
                    <a:lnR>
                      <a:noFill/>
                    </a:lnR>
                    <a:lnT>
                      <a:noFill/>
                    </a:lnT>
                    <a:lnB>
                      <a:noFill/>
                    </a:lnB>
                    <a:solidFill>
                      <a:srgbClr val="FFE4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0.00269017</a:t>
                      </a:r>
                    </a:p>
                  </a:txBody>
                  <a:tcPr marL="7018" marR="7018" marT="7018" marB="0" anchor="b">
                    <a:lnL>
                      <a:noFill/>
                    </a:lnL>
                    <a:lnR>
                      <a:noFill/>
                    </a:lnR>
                    <a:lnT>
                      <a:noFill/>
                    </a:lnT>
                    <a:lnB>
                      <a:noFill/>
                    </a:lnB>
                    <a:solidFill>
                      <a:srgbClr val="C1D980"/>
                    </a:solidFill>
                  </a:tcPr>
                </a:tc>
                <a:tc>
                  <a:txBody>
                    <a:bodyPr/>
                    <a:lstStyle/>
                    <a:p>
                      <a:pPr algn="r" fontAlgn="b"/>
                      <a:r>
                        <a:rPr lang="en-US" sz="800" b="0" i="0" u="none" strike="noStrike">
                          <a:solidFill>
                            <a:srgbClr val="000000"/>
                          </a:solidFill>
                          <a:effectLst/>
                          <a:latin typeface="Calibri" panose="020F0502020204030204" pitchFamily="34" charset="0"/>
                        </a:rPr>
                        <a:t>0.479145</a:t>
                      </a:r>
                    </a:p>
                  </a:txBody>
                  <a:tcPr marL="7018" marR="7018" marT="7018" marB="0" anchor="b">
                    <a:lnL>
                      <a:noFill/>
                    </a:lnL>
                    <a:lnR>
                      <a:noFill/>
                    </a:lnR>
                    <a:lnT>
                      <a:noFill/>
                    </a:lnT>
                    <a:lnB>
                      <a:noFill/>
                    </a:lnB>
                    <a:solidFill>
                      <a:srgbClr val="FB937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0.853219066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0.524955</a:t>
                      </a:r>
                    </a:p>
                  </a:txBody>
                  <a:tcPr marL="7018" marR="7018" marT="7018" marB="0" anchor="b">
                    <a:lnL>
                      <a:noFill/>
                    </a:lnL>
                    <a:lnR>
                      <a:noFill/>
                    </a:lnR>
                    <a:lnT>
                      <a:noFill/>
                    </a:lnT>
                    <a:lnB>
                      <a:noFill/>
                    </a:lnB>
                  </a:tcPr>
                </a:tc>
                <a:extLst>
                  <a:ext uri="{0D108BD9-81ED-4DB2-BD59-A6C34878D82A}">
                    <a16:rowId xmlns:a16="http://schemas.microsoft.com/office/drawing/2014/main" val="3820356606"/>
                  </a:ext>
                </a:extLst>
              </a:tr>
              <a:tr h="140366">
                <a:tc>
                  <a:txBody>
                    <a:bodyPr/>
                    <a:lstStyle/>
                    <a:p>
                      <a:pPr algn="l" fontAlgn="b"/>
                      <a:r>
                        <a:rPr lang="en-US" sz="800" b="0" i="0" u="none" strike="noStrike">
                          <a:solidFill>
                            <a:srgbClr val="000000"/>
                          </a:solidFill>
                          <a:effectLst/>
                          <a:latin typeface="Calibri" panose="020F0502020204030204" pitchFamily="34" charset="0"/>
                        </a:rPr>
                        <a:t>SS18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0.07943</a:t>
                      </a:r>
                    </a:p>
                  </a:txBody>
                  <a:tcPr marL="7018" marR="7018" marT="7018" marB="0" anchor="b">
                    <a:lnL>
                      <a:noFill/>
                    </a:lnL>
                    <a:lnR>
                      <a:noFill/>
                    </a:lnR>
                    <a:lnT>
                      <a:noFill/>
                    </a:lnT>
                    <a:lnB>
                      <a:noFill/>
                    </a:lnB>
                    <a:solidFill>
                      <a:srgbClr val="FFDE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0.211665</a:t>
                      </a:r>
                    </a:p>
                  </a:txBody>
                  <a:tcPr marL="7018" marR="7018" marT="7018" marB="0" anchor="b">
                    <a:lnL>
                      <a:noFill/>
                    </a:lnL>
                    <a:lnR>
                      <a:noFill/>
                    </a:lnR>
                    <a:lnT>
                      <a:noFill/>
                    </a:lnT>
                    <a:lnB>
                      <a:noFill/>
                    </a:lnB>
                    <a:solidFill>
                      <a:srgbClr val="FDC57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0.040132</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0.668773</a:t>
                      </a:r>
                    </a:p>
                  </a:txBody>
                  <a:tcPr marL="7018" marR="7018" marT="7018" marB="0" anchor="b">
                    <a:lnL>
                      <a:noFill/>
                    </a:lnL>
                    <a:lnR>
                      <a:noFill/>
                    </a:lnR>
                    <a:lnT>
                      <a:noFill/>
                    </a:lnT>
                    <a:lnB>
                      <a:noFill/>
                    </a:lnB>
                    <a:solidFill>
                      <a:srgbClr val="F9706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0.860096366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0.504072</a:t>
                      </a:r>
                    </a:p>
                  </a:txBody>
                  <a:tcPr marL="7018" marR="7018" marT="7018" marB="0" anchor="b">
                    <a:lnL>
                      <a:noFill/>
                    </a:lnL>
                    <a:lnR>
                      <a:noFill/>
                    </a:lnR>
                    <a:lnT>
                      <a:noFill/>
                    </a:lnT>
                    <a:lnB>
                      <a:noFill/>
                    </a:lnB>
                  </a:tcPr>
                </a:tc>
                <a:extLst>
                  <a:ext uri="{0D108BD9-81ED-4DB2-BD59-A6C34878D82A}">
                    <a16:rowId xmlns:a16="http://schemas.microsoft.com/office/drawing/2014/main" val="3038203053"/>
                  </a:ext>
                </a:extLst>
              </a:tr>
              <a:tr h="140366">
                <a:tc>
                  <a:txBody>
                    <a:bodyPr/>
                    <a:lstStyle/>
                    <a:p>
                      <a:pPr algn="l" fontAlgn="b"/>
                      <a:r>
                        <a:rPr lang="en-US" sz="800" b="0" i="0" u="none" strike="noStrike">
                          <a:solidFill>
                            <a:srgbClr val="000000"/>
                          </a:solidFill>
                          <a:effectLst/>
                          <a:latin typeface="Calibri" panose="020F0502020204030204" pitchFamily="34" charset="0"/>
                        </a:rPr>
                        <a:t>SS19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0.017919</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0.02533</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0.282813</a:t>
                      </a:r>
                    </a:p>
                  </a:txBody>
                  <a:tcPr marL="7018" marR="7018" marT="7018" marB="0" anchor="b">
                    <a:lnL>
                      <a:noFill/>
                    </a:lnL>
                    <a:lnR>
                      <a:noFill/>
                    </a:lnR>
                    <a:lnT>
                      <a:noFill/>
                    </a:lnT>
                    <a:lnB>
                      <a:noFill/>
                    </a:lnB>
                    <a:solidFill>
                      <a:srgbClr val="FDB8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0.067972</a:t>
                      </a:r>
                    </a:p>
                  </a:txBody>
                  <a:tcPr marL="7018" marR="7018" marT="7018" marB="0" anchor="b">
                    <a:lnL>
                      <a:noFill/>
                    </a:lnL>
                    <a:lnR>
                      <a:noFill/>
                    </a:lnR>
                    <a:lnT>
                      <a:noFill/>
                    </a:lnT>
                    <a:lnB>
                      <a:noFill/>
                    </a:lnB>
                    <a:solidFill>
                      <a:srgbClr val="FFE0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0.605964</a:t>
                      </a:r>
                    </a:p>
                  </a:txBody>
                  <a:tcPr marL="7018" marR="7018" marT="7018" marB="0" anchor="b">
                    <a:lnL>
                      <a:noFill/>
                    </a:lnL>
                    <a:lnR>
                      <a:noFill/>
                    </a:lnR>
                    <a:lnT>
                      <a:noFill/>
                    </a:lnT>
                    <a:lnB>
                      <a:noFill/>
                    </a:lnB>
                    <a:solidFill>
                      <a:srgbClr val="F97B6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0.883487384</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0.464242</a:t>
                      </a:r>
                    </a:p>
                  </a:txBody>
                  <a:tcPr marL="7018" marR="7018" marT="7018" marB="0" anchor="b">
                    <a:lnL>
                      <a:noFill/>
                    </a:lnL>
                    <a:lnR>
                      <a:noFill/>
                    </a:lnR>
                    <a:lnT>
                      <a:noFill/>
                    </a:lnT>
                    <a:lnB>
                      <a:noFill/>
                    </a:lnB>
                  </a:tcPr>
                </a:tc>
                <a:extLst>
                  <a:ext uri="{0D108BD9-81ED-4DB2-BD59-A6C34878D82A}">
                    <a16:rowId xmlns:a16="http://schemas.microsoft.com/office/drawing/2014/main" val="3182289403"/>
                  </a:ext>
                </a:extLst>
              </a:tr>
              <a:tr h="140366">
                <a:tc>
                  <a:txBody>
                    <a:bodyPr/>
                    <a:lstStyle/>
                    <a:p>
                      <a:pPr algn="l" fontAlgn="b"/>
                      <a:r>
                        <a:rPr lang="en-US" sz="800" b="0" i="0" u="none" strike="noStrike">
                          <a:solidFill>
                            <a:srgbClr val="000000"/>
                          </a:solidFill>
                          <a:effectLst/>
                          <a:latin typeface="Calibri" panose="020F0502020204030204" pitchFamily="34" charset="0"/>
                        </a:rPr>
                        <a:t>SS20</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0.093327</a:t>
                      </a:r>
                    </a:p>
                  </a:txBody>
                  <a:tcPr marL="7018" marR="7018" marT="7018" marB="0" anchor="b">
                    <a:lnL>
                      <a:noFill/>
                    </a:lnL>
                    <a:lnR>
                      <a:noFill/>
                    </a:lnR>
                    <a:lnT>
                      <a:noFill/>
                    </a:lnT>
                    <a:lnB>
                      <a:noFill/>
                    </a:lnB>
                    <a:solidFill>
                      <a:srgbClr val="FFDB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0.309135</a:t>
                      </a:r>
                    </a:p>
                  </a:txBody>
                  <a:tcPr marL="7018" marR="7018" marT="7018" marB="0" anchor="b">
                    <a:lnL>
                      <a:noFill/>
                    </a:lnL>
                    <a:lnR>
                      <a:noFill/>
                    </a:lnR>
                    <a:lnT>
                      <a:noFill/>
                    </a:lnT>
                    <a:lnB>
                      <a:noFill/>
                    </a:lnB>
                    <a:solidFill>
                      <a:srgbClr val="FCB37A"/>
                    </a:solidFill>
                  </a:tcPr>
                </a:tc>
                <a:tc>
                  <a:txBody>
                    <a:bodyPr/>
                    <a:lstStyle/>
                    <a:p>
                      <a:pPr algn="r" fontAlgn="b"/>
                      <a:r>
                        <a:rPr lang="en-US" sz="800" b="0" i="0" u="none" strike="noStrike">
                          <a:solidFill>
                            <a:srgbClr val="000000"/>
                          </a:solidFill>
                          <a:effectLst/>
                          <a:latin typeface="Calibri" panose="020F0502020204030204" pitchFamily="34" charset="0"/>
                        </a:rPr>
                        <a:t>0.017715</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0.055966</a:t>
                      </a:r>
                    </a:p>
                  </a:txBody>
                  <a:tcPr marL="7018" marR="7018" marT="7018" marB="0" anchor="b">
                    <a:lnL>
                      <a:noFill/>
                    </a:lnL>
                    <a:lnR>
                      <a:noFill/>
                    </a:lnR>
                    <a:lnT>
                      <a:noFill/>
                    </a:lnT>
                    <a:lnB>
                      <a:noFill/>
                    </a:lnB>
                    <a:solidFill>
                      <a:srgbClr val="FFE2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0.523857</a:t>
                      </a:r>
                    </a:p>
                  </a:txBody>
                  <a:tcPr marL="7018" marR="7018" marT="7018" marB="0" anchor="b">
                    <a:lnL>
                      <a:noFill/>
                    </a:lnL>
                    <a:lnR>
                      <a:noFill/>
                    </a:lnR>
                    <a:lnT>
                      <a:noFill/>
                    </a:lnT>
                    <a:lnB>
                      <a:noFill/>
                    </a:lnB>
                    <a:solidFill>
                      <a:srgbClr val="FA8B7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0.891005216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0.458554</a:t>
                      </a:r>
                    </a:p>
                  </a:txBody>
                  <a:tcPr marL="7018" marR="7018" marT="7018" marB="0" anchor="b">
                    <a:lnL>
                      <a:noFill/>
                    </a:lnL>
                    <a:lnR>
                      <a:noFill/>
                    </a:lnR>
                    <a:lnT>
                      <a:noFill/>
                    </a:lnT>
                    <a:lnB>
                      <a:noFill/>
                    </a:lnB>
                  </a:tcPr>
                </a:tc>
                <a:extLst>
                  <a:ext uri="{0D108BD9-81ED-4DB2-BD59-A6C34878D82A}">
                    <a16:rowId xmlns:a16="http://schemas.microsoft.com/office/drawing/2014/main" val="4181620701"/>
                  </a:ext>
                </a:extLst>
              </a:tr>
              <a:tr h="140366">
                <a:tc>
                  <a:txBody>
                    <a:bodyPr/>
                    <a:lstStyle/>
                    <a:p>
                      <a:pPr algn="l" fontAlgn="b"/>
                      <a:r>
                        <a:rPr lang="en-US" sz="800" b="0" i="0" u="none" strike="noStrike">
                          <a:solidFill>
                            <a:srgbClr val="000000"/>
                          </a:solidFill>
                          <a:effectLst/>
                          <a:latin typeface="Calibri" panose="020F0502020204030204" pitchFamily="34" charset="0"/>
                        </a:rPr>
                        <a:t>SS21</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0.048251</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0.04067</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0.050315</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0.013177</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0.101513</a:t>
                      </a:r>
                    </a:p>
                  </a:txBody>
                  <a:tcPr marL="7018" marR="7018" marT="7018" marB="0" anchor="b">
                    <a:lnL>
                      <a:noFill/>
                    </a:lnL>
                    <a:lnR>
                      <a:noFill/>
                    </a:lnR>
                    <a:lnT>
                      <a:noFill/>
                    </a:lnT>
                    <a:lnB>
                      <a:noFill/>
                    </a:lnB>
                    <a:solidFill>
                      <a:srgbClr val="FFD9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0.095667</a:t>
                      </a:r>
                    </a:p>
                  </a:txBody>
                  <a:tcPr marL="7018" marR="7018" marT="7018" marB="0" anchor="b">
                    <a:lnL>
                      <a:noFill/>
                    </a:lnL>
                    <a:lnR>
                      <a:noFill/>
                    </a:lnR>
                    <a:lnT>
                      <a:noFill/>
                    </a:lnT>
                    <a:lnB>
                      <a:noFill/>
                    </a:lnB>
                    <a:solidFill>
                      <a:srgbClr val="FFDB81"/>
                    </a:solidFill>
                  </a:tcPr>
                </a:tc>
                <a:tc>
                  <a:txBody>
                    <a:bodyPr/>
                    <a:lstStyle/>
                    <a:p>
                      <a:pPr algn="r" fontAlgn="b"/>
                      <a:r>
                        <a:rPr lang="en-US" sz="800" b="0" i="0" u="none" strike="noStrike">
                          <a:solidFill>
                            <a:srgbClr val="000000"/>
                          </a:solidFill>
                          <a:effectLst/>
                          <a:latin typeface="Calibri" panose="020F0502020204030204" pitchFamily="34" charset="0"/>
                        </a:rPr>
                        <a:t>0.03313732</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0.61727</a:t>
                      </a:r>
                    </a:p>
                  </a:txBody>
                  <a:tcPr marL="7018" marR="7018" marT="7018" marB="0" anchor="b">
                    <a:lnL>
                      <a:noFill/>
                    </a:lnL>
                    <a:lnR>
                      <a:noFill/>
                    </a:lnR>
                    <a:lnT>
                      <a:noFill/>
                    </a:lnT>
                    <a:lnB>
                      <a:noFill/>
                    </a:lnB>
                    <a:solidFill>
                      <a:srgbClr val="F9796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0.837896295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0.545067</a:t>
                      </a:r>
                    </a:p>
                  </a:txBody>
                  <a:tcPr marL="7018" marR="7018" marT="7018" marB="0" anchor="b">
                    <a:lnL>
                      <a:noFill/>
                    </a:lnL>
                    <a:lnR>
                      <a:noFill/>
                    </a:lnR>
                    <a:lnT>
                      <a:noFill/>
                    </a:lnT>
                    <a:lnB>
                      <a:noFill/>
                    </a:lnB>
                  </a:tcPr>
                </a:tc>
                <a:extLst>
                  <a:ext uri="{0D108BD9-81ED-4DB2-BD59-A6C34878D82A}">
                    <a16:rowId xmlns:a16="http://schemas.microsoft.com/office/drawing/2014/main" val="4077257225"/>
                  </a:ext>
                </a:extLst>
              </a:tr>
              <a:tr h="140366">
                <a:tc>
                  <a:txBody>
                    <a:bodyPr/>
                    <a:lstStyle/>
                    <a:p>
                      <a:pPr algn="l" fontAlgn="b"/>
                      <a:r>
                        <a:rPr lang="en-US" sz="800" b="0" i="0" u="none" strike="noStrike">
                          <a:solidFill>
                            <a:srgbClr val="000000"/>
                          </a:solidFill>
                          <a:effectLst/>
                          <a:latin typeface="Calibri" panose="020F0502020204030204" pitchFamily="34" charset="0"/>
                        </a:rPr>
                        <a:t>SS22</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0.052599</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0.014078</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0.051951</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0.03141</a:t>
                      </a:r>
                    </a:p>
                  </a:txBody>
                  <a:tcPr marL="7018" marR="7018" marT="7018" marB="0" anchor="b">
                    <a:lnL>
                      <a:noFill/>
                    </a:lnL>
                    <a:lnR>
                      <a:noFill/>
                    </a:lnR>
                    <a:lnT>
                      <a:noFill/>
                    </a:lnT>
                    <a:lnB>
                      <a:noFill/>
                    </a:lnB>
                    <a:solidFill>
                      <a:srgbClr val="FFE684"/>
                    </a:solidFill>
                  </a:tcPr>
                </a:tc>
                <a:tc>
                  <a:txBody>
                    <a:bodyPr/>
                    <a:lstStyle/>
                    <a:p>
                      <a:pPr algn="r" fontAlgn="b"/>
                      <a:r>
                        <a:rPr lang="en-US" sz="800" b="0" i="0" u="none" strike="noStrike">
                          <a:solidFill>
                            <a:srgbClr val="000000"/>
                          </a:solidFill>
                          <a:effectLst/>
                          <a:latin typeface="Calibri" panose="020F0502020204030204" pitchFamily="34" charset="0"/>
                        </a:rPr>
                        <a:t>0.163445</a:t>
                      </a:r>
                    </a:p>
                  </a:txBody>
                  <a:tcPr marL="7018" marR="7018" marT="7018" marB="0" anchor="b">
                    <a:lnL>
                      <a:noFill/>
                    </a:lnL>
                    <a:lnR>
                      <a:noFill/>
                    </a:lnR>
                    <a:lnT>
                      <a:noFill/>
                    </a:lnT>
                    <a:lnB>
                      <a:noFill/>
                    </a:lnB>
                    <a:solidFill>
                      <a:srgbClr val="FECE7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0.010924</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0.675591</a:t>
                      </a:r>
                    </a:p>
                  </a:txBody>
                  <a:tcPr marL="7018" marR="7018" marT="7018" marB="0" anchor="b">
                    <a:lnL>
                      <a:noFill/>
                    </a:lnL>
                    <a:lnR>
                      <a:noFill/>
                    </a:lnR>
                    <a:lnT>
                      <a:noFill/>
                    </a:lnT>
                    <a:lnB>
                      <a:noFill/>
                    </a:lnB>
                    <a:solidFill>
                      <a:srgbClr val="F96F6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0.869567053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0.491533</a:t>
                      </a:r>
                    </a:p>
                  </a:txBody>
                  <a:tcPr marL="7018" marR="7018" marT="7018" marB="0" anchor="b">
                    <a:lnL>
                      <a:noFill/>
                    </a:lnL>
                    <a:lnR>
                      <a:noFill/>
                    </a:lnR>
                    <a:lnT>
                      <a:noFill/>
                    </a:lnT>
                    <a:lnB>
                      <a:noFill/>
                    </a:lnB>
                  </a:tcPr>
                </a:tc>
                <a:extLst>
                  <a:ext uri="{0D108BD9-81ED-4DB2-BD59-A6C34878D82A}">
                    <a16:rowId xmlns:a16="http://schemas.microsoft.com/office/drawing/2014/main" val="1544188356"/>
                  </a:ext>
                </a:extLst>
              </a:tr>
              <a:tr h="140366">
                <a:tc>
                  <a:txBody>
                    <a:bodyPr/>
                    <a:lstStyle/>
                    <a:p>
                      <a:pPr algn="l" fontAlgn="b"/>
                      <a:r>
                        <a:rPr lang="en-US" sz="800" b="0" i="0" u="none" strike="noStrike">
                          <a:solidFill>
                            <a:srgbClr val="000000"/>
                          </a:solidFill>
                          <a:effectLst/>
                          <a:latin typeface="Calibri" panose="020F0502020204030204" pitchFamily="34" charset="0"/>
                        </a:rPr>
                        <a:t>SS23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0.050204</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8.91E-04</a:t>
                      </a:r>
                    </a:p>
                  </a:txBody>
                  <a:tcPr marL="7018" marR="7018" marT="7018" marB="0" anchor="b">
                    <a:lnL>
                      <a:noFill/>
                    </a:lnL>
                    <a:lnR>
                      <a:noFill/>
                    </a:lnR>
                    <a:lnT>
                      <a:noFill/>
                    </a:lnT>
                    <a:lnB>
                      <a:noFill/>
                    </a:lnB>
                    <a:solidFill>
                      <a:srgbClr val="82C67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0.485986</a:t>
                      </a:r>
                    </a:p>
                  </a:txBody>
                  <a:tcPr marL="7018" marR="7018" marT="7018" marB="0" anchor="b">
                    <a:lnL>
                      <a:noFill/>
                    </a:lnL>
                    <a:lnR>
                      <a:noFill/>
                    </a:lnR>
                    <a:lnT>
                      <a:noFill/>
                    </a:lnT>
                    <a:lnB>
                      <a:noFill/>
                    </a:lnB>
                    <a:solidFill>
                      <a:srgbClr val="FB927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0.024054</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0.438865</a:t>
                      </a:r>
                    </a:p>
                  </a:txBody>
                  <a:tcPr marL="7018" marR="7018" marT="7018" marB="0" anchor="b">
                    <a:lnL>
                      <a:noFill/>
                    </a:lnL>
                    <a:lnR>
                      <a:noFill/>
                    </a:lnR>
                    <a:lnT>
                      <a:noFill/>
                    </a:lnT>
                    <a:lnB>
                      <a:noFill/>
                    </a:lnB>
                    <a:solidFill>
                      <a:srgbClr val="FB9B75"/>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0.875371988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0.480019</a:t>
                      </a:r>
                    </a:p>
                  </a:txBody>
                  <a:tcPr marL="7018" marR="7018" marT="7018" marB="0" anchor="b">
                    <a:lnL>
                      <a:noFill/>
                    </a:lnL>
                    <a:lnR>
                      <a:noFill/>
                    </a:lnR>
                    <a:lnT>
                      <a:noFill/>
                    </a:lnT>
                    <a:lnB>
                      <a:noFill/>
                    </a:lnB>
                  </a:tcPr>
                </a:tc>
                <a:extLst>
                  <a:ext uri="{0D108BD9-81ED-4DB2-BD59-A6C34878D82A}">
                    <a16:rowId xmlns:a16="http://schemas.microsoft.com/office/drawing/2014/main" val="1621448911"/>
                  </a:ext>
                </a:extLst>
              </a:tr>
              <a:tr h="140366">
                <a:tc>
                  <a:txBody>
                    <a:bodyPr/>
                    <a:lstStyle/>
                    <a:p>
                      <a:pPr algn="l" fontAlgn="b"/>
                      <a:r>
                        <a:rPr lang="en-US" sz="800" b="0" i="0" u="none" strike="noStrike">
                          <a:solidFill>
                            <a:srgbClr val="000000"/>
                          </a:solidFill>
                          <a:effectLst/>
                          <a:latin typeface="Calibri" panose="020F0502020204030204" pitchFamily="34" charset="0"/>
                        </a:rPr>
                        <a:t>SS24</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0.022649</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0.012221</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0.014994</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0.358061</a:t>
                      </a:r>
                    </a:p>
                  </a:txBody>
                  <a:tcPr marL="7018" marR="7018" marT="7018" marB="0" anchor="b">
                    <a:lnL>
                      <a:noFill/>
                    </a:lnL>
                    <a:lnR>
                      <a:noFill/>
                    </a:lnR>
                    <a:lnT>
                      <a:noFill/>
                    </a:lnT>
                    <a:lnB>
                      <a:noFill/>
                    </a:lnB>
                    <a:solidFill>
                      <a:srgbClr val="FCAA78"/>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0.001253</a:t>
                      </a:r>
                    </a:p>
                  </a:txBody>
                  <a:tcPr marL="7018" marR="7018" marT="7018" marB="0" anchor="b">
                    <a:lnL>
                      <a:noFill/>
                    </a:lnL>
                    <a:lnR>
                      <a:noFill/>
                    </a:lnR>
                    <a:lnT>
                      <a:noFill/>
                    </a:lnT>
                    <a:lnB>
                      <a:noFill/>
                    </a:lnB>
                    <a:solidFill>
                      <a:srgbClr val="8ECA7D"/>
                    </a:solidFill>
                  </a:tcPr>
                </a:tc>
                <a:tc>
                  <a:txBody>
                    <a:bodyPr/>
                    <a:lstStyle/>
                    <a:p>
                      <a:pPr algn="r" fontAlgn="b"/>
                      <a:r>
                        <a:rPr lang="en-US" sz="800" b="0" i="0" u="none" strike="noStrike">
                          <a:solidFill>
                            <a:srgbClr val="000000"/>
                          </a:solidFill>
                          <a:effectLst/>
                          <a:latin typeface="Calibri" panose="020F0502020204030204" pitchFamily="34" charset="0"/>
                        </a:rPr>
                        <a:t>0.019474</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0.571348</a:t>
                      </a:r>
                    </a:p>
                  </a:txBody>
                  <a:tcPr marL="7018" marR="7018" marT="7018" marB="0" anchor="b">
                    <a:lnL>
                      <a:noFill/>
                    </a:lnL>
                    <a:lnR>
                      <a:noFill/>
                    </a:lnR>
                    <a:lnT>
                      <a:noFill/>
                    </a:lnT>
                    <a:lnB>
                      <a:noFill/>
                    </a:lnB>
                    <a:solidFill>
                      <a:srgbClr val="FA8270"/>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0.895518999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0.441848</a:t>
                      </a:r>
                    </a:p>
                  </a:txBody>
                  <a:tcPr marL="7018" marR="7018" marT="7018" marB="0" anchor="b">
                    <a:lnL>
                      <a:noFill/>
                    </a:lnL>
                    <a:lnR>
                      <a:noFill/>
                    </a:lnR>
                    <a:lnT>
                      <a:noFill/>
                    </a:lnT>
                    <a:lnB>
                      <a:noFill/>
                    </a:lnB>
                  </a:tcPr>
                </a:tc>
                <a:extLst>
                  <a:ext uri="{0D108BD9-81ED-4DB2-BD59-A6C34878D82A}">
                    <a16:rowId xmlns:a16="http://schemas.microsoft.com/office/drawing/2014/main" val="3750605690"/>
                  </a:ext>
                </a:extLst>
              </a:tr>
              <a:tr h="140366">
                <a:tc>
                  <a:txBody>
                    <a:bodyPr/>
                    <a:lstStyle/>
                    <a:p>
                      <a:pPr algn="l" fontAlgn="b"/>
                      <a:r>
                        <a:rPr lang="en-US" sz="800" b="0" i="0" u="none" strike="noStrike">
                          <a:solidFill>
                            <a:srgbClr val="000000"/>
                          </a:solidFill>
                          <a:effectLst/>
                          <a:latin typeface="Calibri" panose="020F0502020204030204" pitchFamily="34" charset="0"/>
                        </a:rPr>
                        <a:t>SS25</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0.088878</a:t>
                      </a:r>
                    </a:p>
                  </a:txBody>
                  <a:tcPr marL="7018" marR="7018" marT="7018" marB="0" anchor="b">
                    <a:lnL>
                      <a:noFill/>
                    </a:lnL>
                    <a:lnR>
                      <a:noFill/>
                    </a:lnR>
                    <a:lnT>
                      <a:noFill/>
                    </a:lnT>
                    <a:lnB>
                      <a:noFill/>
                    </a:lnB>
                    <a:solidFill>
                      <a:srgbClr val="FFDC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0.352476</a:t>
                      </a:r>
                    </a:p>
                  </a:txBody>
                  <a:tcPr marL="7018" marR="7018" marT="7018" marB="0" anchor="b">
                    <a:lnL>
                      <a:noFill/>
                    </a:lnL>
                    <a:lnR>
                      <a:noFill/>
                    </a:lnR>
                    <a:lnT>
                      <a:noFill/>
                    </a:lnT>
                    <a:lnB>
                      <a:noFill/>
                    </a:lnB>
                    <a:solidFill>
                      <a:srgbClr val="FCAB78"/>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0.047782</a:t>
                      </a:r>
                    </a:p>
                  </a:txBody>
                  <a:tcPr marL="7018" marR="7018" marT="7018" marB="0" anchor="b">
                    <a:lnL>
                      <a:noFill/>
                    </a:lnL>
                    <a:lnR>
                      <a:noFill/>
                    </a:lnR>
                    <a:lnT>
                      <a:noFill/>
                    </a:lnT>
                    <a:lnB>
                      <a:noFill/>
                    </a:lnB>
                    <a:solidFill>
                      <a:srgbClr val="FFE3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0.510863</a:t>
                      </a:r>
                    </a:p>
                  </a:txBody>
                  <a:tcPr marL="7018" marR="7018" marT="7018" marB="0" anchor="b">
                    <a:lnL>
                      <a:noFill/>
                    </a:lnL>
                    <a:lnR>
                      <a:noFill/>
                    </a:lnR>
                    <a:lnT>
                      <a:noFill/>
                    </a:lnT>
                    <a:lnB>
                      <a:noFill/>
                    </a:lnB>
                    <a:solidFill>
                      <a:srgbClr val="FA8D7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0.883032416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0.468889</a:t>
                      </a:r>
                    </a:p>
                  </a:txBody>
                  <a:tcPr marL="7018" marR="7018" marT="7018" marB="0" anchor="b">
                    <a:lnL>
                      <a:noFill/>
                    </a:lnL>
                    <a:lnR>
                      <a:noFill/>
                    </a:lnR>
                    <a:lnT>
                      <a:noFill/>
                    </a:lnT>
                    <a:lnB>
                      <a:noFill/>
                    </a:lnB>
                  </a:tcPr>
                </a:tc>
                <a:extLst>
                  <a:ext uri="{0D108BD9-81ED-4DB2-BD59-A6C34878D82A}">
                    <a16:rowId xmlns:a16="http://schemas.microsoft.com/office/drawing/2014/main" val="358377543"/>
                  </a:ext>
                </a:extLst>
              </a:tr>
              <a:tr h="140366">
                <a:tc>
                  <a:txBody>
                    <a:bodyPr/>
                    <a:lstStyle/>
                    <a:p>
                      <a:pPr algn="l" fontAlgn="b"/>
                      <a:r>
                        <a:rPr lang="en-US" sz="800" b="0" i="0" u="none" strike="noStrike">
                          <a:solidFill>
                            <a:srgbClr val="000000"/>
                          </a:solidFill>
                          <a:effectLst/>
                          <a:latin typeface="Calibri" panose="020F0502020204030204" pitchFamily="34" charset="0"/>
                        </a:rPr>
                        <a:t>SS26</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0.012084</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0.001462</a:t>
                      </a:r>
                    </a:p>
                  </a:txBody>
                  <a:tcPr marL="7018" marR="7018" marT="7018" marB="0" anchor="b">
                    <a:lnL>
                      <a:noFill/>
                    </a:lnL>
                    <a:lnR>
                      <a:noFill/>
                    </a:lnR>
                    <a:lnT>
                      <a:noFill/>
                    </a:lnT>
                    <a:lnB>
                      <a:noFill/>
                    </a:lnB>
                    <a:solidFill>
                      <a:srgbClr val="96CC7D"/>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0.005661</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0.321756</a:t>
                      </a:r>
                    </a:p>
                  </a:txBody>
                  <a:tcPr marL="7018" marR="7018" marT="7018" marB="0" anchor="b">
                    <a:lnL>
                      <a:noFill/>
                    </a:lnL>
                    <a:lnR>
                      <a:noFill/>
                    </a:lnR>
                    <a:lnT>
                      <a:noFill/>
                    </a:lnT>
                    <a:lnB>
                      <a:noFill/>
                    </a:lnB>
                    <a:solidFill>
                      <a:srgbClr val="FCB079"/>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0.114761</a:t>
                      </a:r>
                    </a:p>
                  </a:txBody>
                  <a:tcPr marL="7018" marR="7018" marT="7018" marB="0" anchor="b">
                    <a:lnL>
                      <a:noFill/>
                    </a:lnL>
                    <a:lnR>
                      <a:noFill/>
                    </a:lnR>
                    <a:lnT>
                      <a:noFill/>
                    </a:lnT>
                    <a:lnB>
                      <a:noFill/>
                    </a:lnB>
                    <a:solidFill>
                      <a:srgbClr val="FED78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0.544276</a:t>
                      </a:r>
                    </a:p>
                  </a:txBody>
                  <a:tcPr marL="7018" marR="7018" marT="7018" marB="0" anchor="b">
                    <a:lnL>
                      <a:noFill/>
                    </a:lnL>
                    <a:lnR>
                      <a:noFill/>
                    </a:lnR>
                    <a:lnT>
                      <a:noFill/>
                    </a:lnT>
                    <a:lnB>
                      <a:noFill/>
                    </a:lnB>
                    <a:solidFill>
                      <a:srgbClr val="FA877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0.882886241</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0.466259</a:t>
                      </a:r>
                    </a:p>
                  </a:txBody>
                  <a:tcPr marL="7018" marR="7018" marT="7018" marB="0" anchor="b">
                    <a:lnL>
                      <a:noFill/>
                    </a:lnL>
                    <a:lnR>
                      <a:noFill/>
                    </a:lnR>
                    <a:lnT>
                      <a:noFill/>
                    </a:lnT>
                    <a:lnB>
                      <a:noFill/>
                    </a:lnB>
                  </a:tcPr>
                </a:tc>
                <a:extLst>
                  <a:ext uri="{0D108BD9-81ED-4DB2-BD59-A6C34878D82A}">
                    <a16:rowId xmlns:a16="http://schemas.microsoft.com/office/drawing/2014/main" val="1460892499"/>
                  </a:ext>
                </a:extLst>
              </a:tr>
              <a:tr h="140366">
                <a:tc>
                  <a:txBody>
                    <a:bodyPr/>
                    <a:lstStyle/>
                    <a:p>
                      <a:pPr algn="l" fontAlgn="b"/>
                      <a:r>
                        <a:rPr lang="en-US" sz="800" b="0" i="0" u="none" strike="noStrike">
                          <a:solidFill>
                            <a:srgbClr val="000000"/>
                          </a:solidFill>
                          <a:effectLst/>
                          <a:latin typeface="Calibri" panose="020F0502020204030204" pitchFamily="34" charset="0"/>
                        </a:rPr>
                        <a:t>SS27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0.036127</a:t>
                      </a:r>
                    </a:p>
                  </a:txBody>
                  <a:tcPr marL="7018" marR="7018" marT="7018" marB="0" anchor="b">
                    <a:lnL>
                      <a:noFill/>
                    </a:lnL>
                    <a:lnR>
                      <a:noFill/>
                    </a:lnR>
                    <a:lnT>
                      <a:noFill/>
                    </a:lnT>
                    <a:lnB>
                      <a:noFill/>
                    </a:lnB>
                    <a:solidFill>
                      <a:srgbClr val="FFE683"/>
                    </a:solidFill>
                  </a:tcPr>
                </a:tc>
                <a:tc>
                  <a:txBody>
                    <a:bodyPr/>
                    <a:lstStyle/>
                    <a:p>
                      <a:pPr algn="r" fontAlgn="b"/>
                      <a:r>
                        <a:rPr lang="en-US" sz="800" b="0" i="0" u="none" strike="noStrike">
                          <a:solidFill>
                            <a:srgbClr val="000000"/>
                          </a:solidFill>
                          <a:effectLst/>
                          <a:latin typeface="Calibri" panose="020F0502020204030204" pitchFamily="34" charset="0"/>
                        </a:rPr>
                        <a:t>0.026672</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0.007567</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0.292936</a:t>
                      </a:r>
                    </a:p>
                  </a:txBody>
                  <a:tcPr marL="7018" marR="7018" marT="7018" marB="0" anchor="b">
                    <a:lnL>
                      <a:noFill/>
                    </a:lnL>
                    <a:lnR>
                      <a:noFill/>
                    </a:lnR>
                    <a:lnT>
                      <a:noFill/>
                    </a:lnT>
                    <a:lnB>
                      <a:noFill/>
                    </a:lnB>
                    <a:solidFill>
                      <a:srgbClr val="FDB67A"/>
                    </a:solidFill>
                  </a:tcPr>
                </a:tc>
                <a:tc>
                  <a:txBody>
                    <a:bodyPr/>
                    <a:lstStyle/>
                    <a:p>
                      <a:pPr algn="r" fontAlgn="b"/>
                      <a:r>
                        <a:rPr lang="en-US" sz="800" b="0" i="0" u="none" strike="noStrike">
                          <a:solidFill>
                            <a:srgbClr val="000000"/>
                          </a:solidFill>
                          <a:effectLst/>
                          <a:latin typeface="Calibri" panose="020F0502020204030204" pitchFamily="34" charset="0"/>
                        </a:rPr>
                        <a:t>9.66E-04</a:t>
                      </a:r>
                    </a:p>
                  </a:txBody>
                  <a:tcPr marL="7018" marR="7018" marT="7018" marB="0" anchor="b">
                    <a:lnL>
                      <a:noFill/>
                    </a:lnL>
                    <a:lnR>
                      <a:noFill/>
                    </a:lnR>
                    <a:lnT>
                      <a:noFill/>
                    </a:lnT>
                    <a:lnB>
                      <a:noFill/>
                    </a:lnB>
                    <a:solidFill>
                      <a:srgbClr val="84C77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0.040535</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0.595194</a:t>
                      </a:r>
                    </a:p>
                  </a:txBody>
                  <a:tcPr marL="7018" marR="7018" marT="7018" marB="0" anchor="b">
                    <a:lnL>
                      <a:noFill/>
                    </a:lnL>
                    <a:lnR>
                      <a:noFill/>
                    </a:lnR>
                    <a:lnT>
                      <a:noFill/>
                    </a:lnT>
                    <a:lnB>
                      <a:noFill/>
                    </a:lnB>
                    <a:solidFill>
                      <a:srgbClr val="FA7D6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0.87793263</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0.474959</a:t>
                      </a:r>
                    </a:p>
                  </a:txBody>
                  <a:tcPr marL="7018" marR="7018" marT="7018" marB="0" anchor="b">
                    <a:lnL>
                      <a:noFill/>
                    </a:lnL>
                    <a:lnR>
                      <a:noFill/>
                    </a:lnR>
                    <a:lnT>
                      <a:noFill/>
                    </a:lnT>
                    <a:lnB>
                      <a:noFill/>
                    </a:lnB>
                  </a:tcPr>
                </a:tc>
                <a:extLst>
                  <a:ext uri="{0D108BD9-81ED-4DB2-BD59-A6C34878D82A}">
                    <a16:rowId xmlns:a16="http://schemas.microsoft.com/office/drawing/2014/main" val="4204383980"/>
                  </a:ext>
                </a:extLst>
              </a:tr>
              <a:tr h="140366">
                <a:tc>
                  <a:txBody>
                    <a:bodyPr/>
                    <a:lstStyle/>
                    <a:p>
                      <a:pPr algn="l" fontAlgn="b"/>
                      <a:r>
                        <a:rPr lang="en-US" sz="800" b="0" i="0" u="none" strike="noStrike">
                          <a:solidFill>
                            <a:srgbClr val="000000"/>
                          </a:solidFill>
                          <a:effectLst/>
                          <a:latin typeface="Calibri" panose="020F0502020204030204" pitchFamily="34" charset="0"/>
                        </a:rPr>
                        <a:t>SS28</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0.002037</a:t>
                      </a:r>
                    </a:p>
                  </a:txBody>
                  <a:tcPr marL="7018" marR="7018" marT="7018" marB="0" anchor="b">
                    <a:lnL>
                      <a:noFill/>
                    </a:lnL>
                    <a:lnR>
                      <a:noFill/>
                    </a:lnR>
                    <a:lnT>
                      <a:noFill/>
                    </a:lnT>
                    <a:lnB>
                      <a:noFill/>
                    </a:lnB>
                    <a:solidFill>
                      <a:srgbClr val="AAD27F"/>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0.009625</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0.284526</a:t>
                      </a:r>
                    </a:p>
                  </a:txBody>
                  <a:tcPr marL="7018" marR="7018" marT="7018" marB="0" anchor="b">
                    <a:lnL>
                      <a:noFill/>
                    </a:lnL>
                    <a:lnR>
                      <a:noFill/>
                    </a:lnR>
                    <a:lnT>
                      <a:noFill/>
                    </a:lnT>
                    <a:lnB>
                      <a:noFill/>
                    </a:lnB>
                    <a:solidFill>
                      <a:srgbClr val="FDB77A"/>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0.065695</a:t>
                      </a:r>
                    </a:p>
                  </a:txBody>
                  <a:tcPr marL="7018" marR="7018" marT="7018" marB="0" anchor="b">
                    <a:lnL>
                      <a:noFill/>
                    </a:lnL>
                    <a:lnR>
                      <a:noFill/>
                    </a:lnR>
                    <a:lnT>
                      <a:noFill/>
                    </a:lnT>
                    <a:lnB>
                      <a:noFill/>
                    </a:lnB>
                    <a:solidFill>
                      <a:srgbClr val="FFE082"/>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0.638117</a:t>
                      </a:r>
                    </a:p>
                  </a:txBody>
                  <a:tcPr marL="7018" marR="7018" marT="7018" marB="0" anchor="b">
                    <a:lnL>
                      <a:noFill/>
                    </a:lnL>
                    <a:lnR>
                      <a:noFill/>
                    </a:lnR>
                    <a:lnT>
                      <a:noFill/>
                    </a:lnT>
                    <a:lnB>
                      <a:noFill/>
                    </a:lnB>
                    <a:solidFill>
                      <a:srgbClr val="F9756E"/>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0.850045357</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0.521384</a:t>
                      </a:r>
                    </a:p>
                  </a:txBody>
                  <a:tcPr marL="7018" marR="7018" marT="7018" marB="0" anchor="b">
                    <a:lnL>
                      <a:noFill/>
                    </a:lnL>
                    <a:lnR>
                      <a:noFill/>
                    </a:lnR>
                    <a:lnT>
                      <a:noFill/>
                    </a:lnT>
                    <a:lnB>
                      <a:noFill/>
                    </a:lnB>
                  </a:tcPr>
                </a:tc>
                <a:extLst>
                  <a:ext uri="{0D108BD9-81ED-4DB2-BD59-A6C34878D82A}">
                    <a16:rowId xmlns:a16="http://schemas.microsoft.com/office/drawing/2014/main" val="408547244"/>
                  </a:ext>
                </a:extLst>
              </a:tr>
              <a:tr h="140366">
                <a:tc>
                  <a:txBody>
                    <a:bodyPr/>
                    <a:lstStyle/>
                    <a:p>
                      <a:pPr algn="l" fontAlgn="b"/>
                      <a:r>
                        <a:rPr lang="en-US" sz="800" b="0" i="0" u="none" strike="noStrike">
                          <a:solidFill>
                            <a:srgbClr val="000000"/>
                          </a:solidFill>
                          <a:effectLst/>
                          <a:latin typeface="Calibri" panose="020F0502020204030204" pitchFamily="34" charset="0"/>
                        </a:rPr>
                        <a:t>SS29</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0.011049</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2.34E-04</a:t>
                      </a:r>
                    </a:p>
                  </a:txBody>
                  <a:tcPr marL="7018" marR="7018" marT="7018" marB="0" anchor="b">
                    <a:lnL>
                      <a:noFill/>
                    </a:lnL>
                    <a:lnR>
                      <a:noFill/>
                    </a:lnR>
                    <a:lnT>
                      <a:noFill/>
                    </a:lnT>
                    <a:lnB>
                      <a:noFill/>
                    </a:lnB>
                    <a:solidFill>
                      <a:srgbClr val="6BC07B"/>
                    </a:solidFill>
                  </a:tcPr>
                </a:tc>
                <a:tc>
                  <a:txBody>
                    <a:bodyPr/>
                    <a:lstStyle/>
                    <a:p>
                      <a:pPr algn="r" fontAlgn="b"/>
                      <a:r>
                        <a:rPr lang="en-US" sz="800" b="0" i="0" u="none" strike="noStrike">
                          <a:solidFill>
                            <a:srgbClr val="000000"/>
                          </a:solidFill>
                          <a:effectLst/>
                          <a:latin typeface="Calibri" panose="020F0502020204030204" pitchFamily="34" charset="0"/>
                        </a:rPr>
                        <a:t>0.415604</a:t>
                      </a:r>
                    </a:p>
                  </a:txBody>
                  <a:tcPr marL="7018" marR="7018" marT="7018" marB="0" anchor="b">
                    <a:lnL>
                      <a:noFill/>
                    </a:lnL>
                    <a:lnR>
                      <a:noFill/>
                    </a:lnR>
                    <a:lnT>
                      <a:noFill/>
                    </a:lnT>
                    <a:lnB>
                      <a:noFill/>
                    </a:lnB>
                    <a:solidFill>
                      <a:srgbClr val="FB9F76"/>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0.026343</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0.54677</a:t>
                      </a:r>
                    </a:p>
                  </a:txBody>
                  <a:tcPr marL="7018" marR="7018" marT="7018" marB="0" anchor="b">
                    <a:lnL>
                      <a:noFill/>
                    </a:lnL>
                    <a:lnR>
                      <a:noFill/>
                    </a:lnR>
                    <a:lnT>
                      <a:noFill/>
                    </a:lnT>
                    <a:lnB>
                      <a:noFill/>
                    </a:lnB>
                    <a:solidFill>
                      <a:srgbClr val="FA8771"/>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0.866365514</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0.494859</a:t>
                      </a:r>
                    </a:p>
                  </a:txBody>
                  <a:tcPr marL="7018" marR="7018" marT="7018" marB="0" anchor="b">
                    <a:lnL>
                      <a:noFill/>
                    </a:lnL>
                    <a:lnR>
                      <a:noFill/>
                    </a:lnR>
                    <a:lnT>
                      <a:noFill/>
                    </a:lnT>
                    <a:lnB>
                      <a:noFill/>
                    </a:lnB>
                  </a:tcPr>
                </a:tc>
                <a:extLst>
                  <a:ext uri="{0D108BD9-81ED-4DB2-BD59-A6C34878D82A}">
                    <a16:rowId xmlns:a16="http://schemas.microsoft.com/office/drawing/2014/main" val="1486656336"/>
                  </a:ext>
                </a:extLst>
              </a:tr>
              <a:tr h="140366">
                <a:tc>
                  <a:txBody>
                    <a:bodyPr/>
                    <a:lstStyle/>
                    <a:p>
                      <a:pPr algn="l" fontAlgn="b"/>
                      <a:r>
                        <a:rPr lang="en-US" sz="800" b="0" i="0" u="none" strike="noStrike">
                          <a:solidFill>
                            <a:srgbClr val="000000"/>
                          </a:solidFill>
                          <a:effectLst/>
                          <a:latin typeface="Calibri" panose="020F0502020204030204" pitchFamily="34" charset="0"/>
                        </a:rPr>
                        <a:t>SS30</a:t>
                      </a:r>
                    </a:p>
                  </a:txBody>
                  <a:tcPr marL="7018" marR="7018" marT="701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0.037503</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0.038952</a:t>
                      </a:r>
                    </a:p>
                  </a:txBody>
                  <a:tcPr marL="7018" marR="7018" marT="7018" marB="0" anchor="b">
                    <a:lnL>
                      <a:noFill/>
                    </a:lnL>
                    <a:lnR>
                      <a:noFill/>
                    </a:lnR>
                    <a:lnT>
                      <a:noFill/>
                    </a:lnT>
                    <a:lnB>
                      <a:noFill/>
                    </a:lnB>
                    <a:solidFill>
                      <a:srgbClr val="FFE583"/>
                    </a:solidFill>
                  </a:tcPr>
                </a:tc>
                <a:tc>
                  <a:txBody>
                    <a:bodyPr/>
                    <a:lstStyle/>
                    <a:p>
                      <a:pPr algn="r" fontAlgn="b"/>
                      <a:r>
                        <a:rPr lang="en-US" sz="800" b="0" i="0" u="none" strike="noStrike">
                          <a:solidFill>
                            <a:srgbClr val="000000"/>
                          </a:solidFill>
                          <a:effectLst/>
                          <a:latin typeface="Calibri" panose="020F0502020204030204" pitchFamily="34" charset="0"/>
                        </a:rPr>
                        <a:t>0.014633</a:t>
                      </a:r>
                    </a:p>
                  </a:txBody>
                  <a:tcPr marL="7018" marR="7018" marT="7018" marB="0" anchor="b">
                    <a:lnL>
                      <a:noFill/>
                    </a:lnL>
                    <a:lnR>
                      <a:noFill/>
                    </a:lnR>
                    <a:lnT>
                      <a:noFill/>
                    </a:lnT>
                    <a:lnB>
                      <a:noFill/>
                    </a:lnB>
                    <a:solidFill>
                      <a:srgbClr val="FFEA84"/>
                    </a:solidFill>
                  </a:tcPr>
                </a:tc>
                <a:tc>
                  <a:txBody>
                    <a:bodyPr/>
                    <a:lstStyle/>
                    <a:p>
                      <a:pPr algn="r" fontAlgn="b"/>
                      <a:r>
                        <a:rPr lang="en-US" sz="800" b="0" i="0" u="none" strike="noStrike">
                          <a:solidFill>
                            <a:srgbClr val="000000"/>
                          </a:solidFill>
                          <a:effectLst/>
                          <a:latin typeface="Calibri" panose="020F0502020204030204" pitchFamily="34" charset="0"/>
                        </a:rPr>
                        <a:t>0.022914</a:t>
                      </a:r>
                    </a:p>
                  </a:txBody>
                  <a:tcPr marL="7018" marR="7018" marT="7018" marB="0" anchor="b">
                    <a:lnL>
                      <a:noFill/>
                    </a:lnL>
                    <a:lnR>
                      <a:noFill/>
                    </a:lnR>
                    <a:lnT>
                      <a:noFill/>
                    </a:lnT>
                    <a:lnB>
                      <a:noFill/>
                    </a:lnB>
                    <a:solidFill>
                      <a:srgbClr val="FFE884"/>
                    </a:solidFill>
                  </a:tcPr>
                </a:tc>
                <a:tc>
                  <a:txBody>
                    <a:bodyPr/>
                    <a:lstStyle/>
                    <a:p>
                      <a:pPr algn="r" fontAlgn="b"/>
                      <a:r>
                        <a:rPr lang="en-US" sz="800" b="0" i="0" u="none" strike="noStrike">
                          <a:solidFill>
                            <a:srgbClr val="000000"/>
                          </a:solidFill>
                          <a:effectLst/>
                          <a:latin typeface="Calibri" panose="020F0502020204030204" pitchFamily="34" charset="0"/>
                        </a:rPr>
                        <a:t>0.016546</a:t>
                      </a:r>
                    </a:p>
                  </a:txBody>
                  <a:tcPr marL="7018" marR="7018" marT="7018" marB="0" anchor="b">
                    <a:lnL>
                      <a:noFill/>
                    </a:lnL>
                    <a:lnR>
                      <a:noFill/>
                    </a:lnR>
                    <a:lnT>
                      <a:noFill/>
                    </a:lnT>
                    <a:lnB>
                      <a:noFill/>
                    </a:lnB>
                    <a:solidFill>
                      <a:srgbClr val="FFE984"/>
                    </a:solidFill>
                  </a:tcPr>
                </a:tc>
                <a:tc>
                  <a:txBody>
                    <a:bodyPr/>
                    <a:lstStyle/>
                    <a:p>
                      <a:pPr algn="r" fontAlgn="b"/>
                      <a:r>
                        <a:rPr lang="en-US" sz="800" b="0" i="0" u="none" strike="noStrike">
                          <a:solidFill>
                            <a:srgbClr val="000000"/>
                          </a:solidFill>
                          <a:effectLst/>
                          <a:latin typeface="Calibri" panose="020F0502020204030204" pitchFamily="34" charset="0"/>
                        </a:rPr>
                        <a:t>0.139284</a:t>
                      </a:r>
                    </a:p>
                  </a:txBody>
                  <a:tcPr marL="7018" marR="7018" marT="7018" marB="0" anchor="b">
                    <a:lnL>
                      <a:noFill/>
                    </a:lnL>
                    <a:lnR>
                      <a:noFill/>
                    </a:lnR>
                    <a:lnT>
                      <a:noFill/>
                    </a:lnT>
                    <a:lnB>
                      <a:noFill/>
                    </a:lnB>
                    <a:solidFill>
                      <a:srgbClr val="FED280"/>
                    </a:solidFill>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0.029318</a:t>
                      </a:r>
                    </a:p>
                  </a:txBody>
                  <a:tcPr marL="7018" marR="7018" marT="7018" marB="0" anchor="b">
                    <a:lnL>
                      <a:noFill/>
                    </a:lnL>
                    <a:lnR>
                      <a:noFill/>
                    </a:lnR>
                    <a:lnT>
                      <a:noFill/>
                    </a:lnT>
                    <a:lnB>
                      <a:noFill/>
                    </a:lnB>
                    <a:solidFill>
                      <a:srgbClr val="FFE784"/>
                    </a:solidFill>
                  </a:tcPr>
                </a:tc>
                <a:tc>
                  <a:txBody>
                    <a:bodyPr/>
                    <a:lstStyle/>
                    <a:p>
                      <a:pPr algn="r" fontAlgn="b"/>
                      <a:r>
                        <a:rPr lang="en-US" sz="800" b="0" i="0" u="none" strike="noStrike">
                          <a:solidFill>
                            <a:srgbClr val="000000"/>
                          </a:solidFill>
                          <a:effectLst/>
                          <a:latin typeface="Calibri" panose="020F0502020204030204" pitchFamily="34" charset="0"/>
                        </a:rPr>
                        <a:t>0.008565</a:t>
                      </a:r>
                    </a:p>
                  </a:txBody>
                  <a:tcPr marL="7018" marR="7018" marT="7018" marB="0" anchor="b">
                    <a:lnL>
                      <a:noFill/>
                    </a:lnL>
                    <a:lnR>
                      <a:noFill/>
                    </a:lnR>
                    <a:lnT>
                      <a:noFill/>
                    </a:lnT>
                    <a:lnB>
                      <a:noFill/>
                    </a:lnB>
                    <a:solidFill>
                      <a:srgbClr val="FFEB84"/>
                    </a:solidFill>
                  </a:tcPr>
                </a:tc>
                <a:tc>
                  <a:txBody>
                    <a:bodyPr/>
                    <a:lstStyle/>
                    <a:p>
                      <a:pPr algn="r" fontAlgn="b"/>
                      <a:r>
                        <a:rPr lang="en-US" sz="800" b="0" i="0" u="none" strike="noStrike">
                          <a:solidFill>
                            <a:srgbClr val="000000"/>
                          </a:solidFill>
                          <a:effectLst/>
                          <a:latin typeface="Calibri" panose="020F0502020204030204" pitchFamily="34" charset="0"/>
                        </a:rPr>
                        <a:t>0.00335093</a:t>
                      </a:r>
                    </a:p>
                  </a:txBody>
                  <a:tcPr marL="7018" marR="7018" marT="7018" marB="0" anchor="b">
                    <a:lnL>
                      <a:noFill/>
                    </a:lnL>
                    <a:lnR>
                      <a:noFill/>
                    </a:lnR>
                    <a:lnT>
                      <a:noFill/>
                    </a:lnT>
                    <a:lnB>
                      <a:noFill/>
                    </a:lnB>
                    <a:solidFill>
                      <a:srgbClr val="D8DF81"/>
                    </a:solidFill>
                  </a:tcPr>
                </a:tc>
                <a:tc>
                  <a:txBody>
                    <a:bodyPr/>
                    <a:lstStyle/>
                    <a:p>
                      <a:pPr algn="r" fontAlgn="b"/>
                      <a:r>
                        <a:rPr lang="en-US" sz="800" b="0" i="0" u="none" strike="noStrike">
                          <a:solidFill>
                            <a:srgbClr val="000000"/>
                          </a:solidFill>
                          <a:effectLst/>
                          <a:latin typeface="Calibri" panose="020F0502020204030204" pitchFamily="34" charset="0"/>
                        </a:rPr>
                        <a:t>0.688935</a:t>
                      </a:r>
                    </a:p>
                  </a:txBody>
                  <a:tcPr marL="7018" marR="7018" marT="7018" marB="0" anchor="b">
                    <a:lnL>
                      <a:noFill/>
                    </a:lnL>
                    <a:lnR>
                      <a:noFill/>
                    </a:lnR>
                    <a:lnT>
                      <a:noFill/>
                    </a:lnT>
                    <a:lnB>
                      <a:noFill/>
                    </a:lnB>
                    <a:solidFill>
                      <a:srgbClr val="F96C6C"/>
                    </a:solidFill>
                  </a:tcPr>
                </a:tc>
                <a:tc>
                  <a:txBody>
                    <a:bodyPr/>
                    <a:lstStyle/>
                    <a:p>
                      <a:pPr algn="r" fontAlgn="b"/>
                      <a:r>
                        <a:rPr lang="en-US" sz="800" b="0" i="0" u="none" strike="noStrike">
                          <a:solidFill>
                            <a:srgbClr val="000000"/>
                          </a:solidFill>
                          <a:effectLst/>
                          <a:latin typeface="Calibri" panose="020F0502020204030204" pitchFamily="34" charset="0"/>
                        </a:rPr>
                        <a:t>0</a:t>
                      </a:r>
                    </a:p>
                  </a:txBody>
                  <a:tcPr marL="7018" marR="7018" marT="7018" marB="0" anchor="b">
                    <a:lnL>
                      <a:noFill/>
                    </a:lnL>
                    <a:lnR>
                      <a:noFill/>
                    </a:lnR>
                    <a:lnT>
                      <a:noFill/>
                    </a:lnT>
                    <a:lnB>
                      <a:noFill/>
                    </a:lnB>
                    <a:solidFill>
                      <a:srgbClr val="63BE7B"/>
                    </a:solidFill>
                  </a:tcPr>
                </a:tc>
                <a:tc>
                  <a:txBody>
                    <a:bodyPr/>
                    <a:lstStyle/>
                    <a:p>
                      <a:pPr algn="r" fontAlgn="b"/>
                      <a:r>
                        <a:rPr lang="en-US" sz="800" b="0" i="0" u="none" strike="noStrike">
                          <a:solidFill>
                            <a:srgbClr val="000000"/>
                          </a:solidFill>
                          <a:effectLst/>
                          <a:latin typeface="Calibri" panose="020F0502020204030204" pitchFamily="34" charset="0"/>
                        </a:rPr>
                        <a:t>0.868235365</a:t>
                      </a:r>
                    </a:p>
                  </a:txBody>
                  <a:tcPr marL="7018" marR="7018" marT="7018" marB="0" anchor="b">
                    <a:lnL>
                      <a:noFill/>
                    </a:lnL>
                    <a:lnR>
                      <a:noFill/>
                    </a:lnR>
                    <a:lnT>
                      <a:noFill/>
                    </a:lnT>
                    <a:lnB>
                      <a:noFill/>
                    </a:lnB>
                  </a:tcPr>
                </a:tc>
                <a:tc>
                  <a:txBody>
                    <a:bodyPr/>
                    <a:lstStyle/>
                    <a:p>
                      <a:pPr algn="r" fontAlgn="b"/>
                      <a:r>
                        <a:rPr lang="en-US" sz="800" b="0" i="0" u="none" strike="noStrike" dirty="0">
                          <a:solidFill>
                            <a:srgbClr val="000000"/>
                          </a:solidFill>
                          <a:effectLst/>
                          <a:latin typeface="Calibri" panose="020F0502020204030204" pitchFamily="34" charset="0"/>
                        </a:rPr>
                        <a:t>0.493117</a:t>
                      </a:r>
                    </a:p>
                  </a:txBody>
                  <a:tcPr marL="7018" marR="7018" marT="7018" marB="0" anchor="b">
                    <a:lnL>
                      <a:noFill/>
                    </a:lnL>
                    <a:lnR>
                      <a:noFill/>
                    </a:lnR>
                    <a:lnT>
                      <a:noFill/>
                    </a:lnT>
                    <a:lnB>
                      <a:noFill/>
                    </a:lnB>
                  </a:tcPr>
                </a:tc>
                <a:extLst>
                  <a:ext uri="{0D108BD9-81ED-4DB2-BD59-A6C34878D82A}">
                    <a16:rowId xmlns:a16="http://schemas.microsoft.com/office/drawing/2014/main" val="3729282801"/>
                  </a:ext>
                </a:extLst>
              </a:tr>
            </a:tbl>
          </a:graphicData>
        </a:graphic>
      </p:graphicFrame>
      <p:sp>
        <p:nvSpPr>
          <p:cNvPr id="4" name="Rectangle 3"/>
          <p:cNvSpPr/>
          <p:nvPr/>
        </p:nvSpPr>
        <p:spPr>
          <a:xfrm>
            <a:off x="1239864" y="508665"/>
            <a:ext cx="6201267" cy="400110"/>
          </a:xfrm>
          <a:prstGeom prst="rect">
            <a:avLst/>
          </a:prstGeom>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altLang="zh-CN" sz="2000" dirty="0"/>
              <a:t>Deconvolution to Lung cancer plasma based on </a:t>
            </a:r>
            <a:r>
              <a:rPr lang="en-US" sz="2000" dirty="0" err="1"/>
              <a:t>Cibersort</a:t>
            </a:r>
            <a:r>
              <a:rPr lang="en-US" altLang="zh-CN" sz="2000" dirty="0"/>
              <a:t> </a:t>
            </a:r>
            <a:endParaRPr lang="en-US" sz="2000" dirty="0"/>
          </a:p>
        </p:txBody>
      </p:sp>
    </p:spTree>
    <p:extLst>
      <p:ext uri="{BB962C8B-B14F-4D97-AF65-F5344CB8AC3E}">
        <p14:creationId xmlns:p14="http://schemas.microsoft.com/office/powerpoint/2010/main" val="1546347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349562741"/>
              </p:ext>
            </p:extLst>
          </p:nvPr>
        </p:nvGraphicFramePr>
        <p:xfrm>
          <a:off x="2329913" y="115849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46658059"/>
              </p:ext>
            </p:extLst>
          </p:nvPr>
        </p:nvGraphicFramePr>
        <p:xfrm>
          <a:off x="672563" y="4552260"/>
          <a:ext cx="7820511" cy="693916"/>
        </p:xfrm>
        <a:graphic>
          <a:graphicData uri="http://schemas.openxmlformats.org/drawingml/2006/table">
            <a:tbl>
              <a:tblPr/>
              <a:tblGrid>
                <a:gridCol w="604484">
                  <a:extLst>
                    <a:ext uri="{9D8B030D-6E8A-4147-A177-3AD203B41FA5}">
                      <a16:colId xmlns:a16="http://schemas.microsoft.com/office/drawing/2014/main" val="419602675"/>
                    </a:ext>
                  </a:extLst>
                </a:gridCol>
                <a:gridCol w="793385">
                  <a:extLst>
                    <a:ext uri="{9D8B030D-6E8A-4147-A177-3AD203B41FA5}">
                      <a16:colId xmlns:a16="http://schemas.microsoft.com/office/drawing/2014/main" val="2847274034"/>
                    </a:ext>
                  </a:extLst>
                </a:gridCol>
                <a:gridCol w="604484">
                  <a:extLst>
                    <a:ext uri="{9D8B030D-6E8A-4147-A177-3AD203B41FA5}">
                      <a16:colId xmlns:a16="http://schemas.microsoft.com/office/drawing/2014/main" val="4169821095"/>
                    </a:ext>
                  </a:extLst>
                </a:gridCol>
                <a:gridCol w="604484">
                  <a:extLst>
                    <a:ext uri="{9D8B030D-6E8A-4147-A177-3AD203B41FA5}">
                      <a16:colId xmlns:a16="http://schemas.microsoft.com/office/drawing/2014/main" val="863858430"/>
                    </a:ext>
                  </a:extLst>
                </a:gridCol>
                <a:gridCol w="604484">
                  <a:extLst>
                    <a:ext uri="{9D8B030D-6E8A-4147-A177-3AD203B41FA5}">
                      <a16:colId xmlns:a16="http://schemas.microsoft.com/office/drawing/2014/main" val="3073436375"/>
                    </a:ext>
                  </a:extLst>
                </a:gridCol>
                <a:gridCol w="604484">
                  <a:extLst>
                    <a:ext uri="{9D8B030D-6E8A-4147-A177-3AD203B41FA5}">
                      <a16:colId xmlns:a16="http://schemas.microsoft.com/office/drawing/2014/main" val="2597388973"/>
                    </a:ext>
                  </a:extLst>
                </a:gridCol>
                <a:gridCol w="604484">
                  <a:extLst>
                    <a:ext uri="{9D8B030D-6E8A-4147-A177-3AD203B41FA5}">
                      <a16:colId xmlns:a16="http://schemas.microsoft.com/office/drawing/2014/main" val="884042376"/>
                    </a:ext>
                  </a:extLst>
                </a:gridCol>
                <a:gridCol w="604484">
                  <a:extLst>
                    <a:ext uri="{9D8B030D-6E8A-4147-A177-3AD203B41FA5}">
                      <a16:colId xmlns:a16="http://schemas.microsoft.com/office/drawing/2014/main" val="2298198118"/>
                    </a:ext>
                  </a:extLst>
                </a:gridCol>
                <a:gridCol w="604484">
                  <a:extLst>
                    <a:ext uri="{9D8B030D-6E8A-4147-A177-3AD203B41FA5}">
                      <a16:colId xmlns:a16="http://schemas.microsoft.com/office/drawing/2014/main" val="3647267053"/>
                    </a:ext>
                  </a:extLst>
                </a:gridCol>
                <a:gridCol w="604484">
                  <a:extLst>
                    <a:ext uri="{9D8B030D-6E8A-4147-A177-3AD203B41FA5}">
                      <a16:colId xmlns:a16="http://schemas.microsoft.com/office/drawing/2014/main" val="3021898706"/>
                    </a:ext>
                  </a:extLst>
                </a:gridCol>
                <a:gridCol w="793385">
                  <a:extLst>
                    <a:ext uri="{9D8B030D-6E8A-4147-A177-3AD203B41FA5}">
                      <a16:colId xmlns:a16="http://schemas.microsoft.com/office/drawing/2014/main" val="2026651608"/>
                    </a:ext>
                  </a:extLst>
                </a:gridCol>
                <a:gridCol w="793385">
                  <a:extLst>
                    <a:ext uri="{9D8B030D-6E8A-4147-A177-3AD203B41FA5}">
                      <a16:colId xmlns:a16="http://schemas.microsoft.com/office/drawing/2014/main" val="3144265652"/>
                    </a:ext>
                  </a:extLst>
                </a:gridCol>
              </a:tblGrid>
              <a:tr h="201720">
                <a:tc>
                  <a:txBody>
                    <a:bodyPr/>
                    <a:lstStyle/>
                    <a:p>
                      <a:pPr algn="just"/>
                      <a:endParaRPr lang="en-US" sz="700">
                        <a:effectLst/>
                        <a:latin typeface="arial" panose="020B0604020202020204" pitchFamily="34" charset="0"/>
                      </a:endParaRP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LCT</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Brain</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Colon</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Heart</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Liver</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Lung</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Intestine</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Stomach</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Kidney</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Esophagus</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WBC</a:t>
                      </a:r>
                    </a:p>
                  </a:txBody>
                  <a:tcPr marL="0" marR="0" marT="0" marB="0" anchor="ctr">
                    <a:lnL>
                      <a:noFill/>
                    </a:lnL>
                    <a:lnR>
                      <a:noFill/>
                    </a:lnR>
                    <a:lnT>
                      <a:noFill/>
                    </a:lnT>
                    <a:lnB>
                      <a:noFill/>
                    </a:lnB>
                  </a:tcPr>
                </a:tc>
                <a:extLst>
                  <a:ext uri="{0D108BD9-81ED-4DB2-BD59-A6C34878D82A}">
                    <a16:rowId xmlns:a16="http://schemas.microsoft.com/office/drawing/2014/main" val="4074591833"/>
                  </a:ext>
                </a:extLst>
              </a:tr>
              <a:tr h="290476">
                <a:tc>
                  <a:txBody>
                    <a:bodyPr/>
                    <a:lstStyle/>
                    <a:p>
                      <a:pPr algn="just"/>
                      <a:r>
                        <a:rPr lang="en-US" sz="700" dirty="0">
                          <a:effectLst/>
                          <a:latin typeface="arial" panose="020B0604020202020204" pitchFamily="34" charset="0"/>
                        </a:rPr>
                        <a:t>CIBERSORT</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0.039297831</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0.010282</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0.012279</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0.012775</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0.014425</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0.280211</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0.00063</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0.00515</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0.039696</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0.001545531</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0.583709285</a:t>
                      </a:r>
                    </a:p>
                  </a:txBody>
                  <a:tcPr marL="0" marR="0" marT="0" marB="0" anchor="ctr">
                    <a:lnL>
                      <a:noFill/>
                    </a:lnL>
                    <a:lnR>
                      <a:noFill/>
                    </a:lnR>
                    <a:lnT>
                      <a:noFill/>
                    </a:lnT>
                    <a:lnB>
                      <a:noFill/>
                    </a:lnB>
                  </a:tcPr>
                </a:tc>
                <a:extLst>
                  <a:ext uri="{0D108BD9-81ED-4DB2-BD59-A6C34878D82A}">
                    <a16:rowId xmlns:a16="http://schemas.microsoft.com/office/drawing/2014/main" val="3715716976"/>
                  </a:ext>
                </a:extLst>
              </a:tr>
              <a:tr h="201720">
                <a:tc>
                  <a:txBody>
                    <a:bodyPr/>
                    <a:lstStyle/>
                    <a:p>
                      <a:pPr algn="just"/>
                      <a:r>
                        <a:rPr lang="en-US" sz="700">
                          <a:effectLst/>
                          <a:latin typeface="arial" panose="020B0604020202020204" pitchFamily="34" charset="0"/>
                        </a:rPr>
                        <a:t>QP</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0.068703586</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0.009517</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0.011505</a:t>
                      </a:r>
                    </a:p>
                  </a:txBody>
                  <a:tcPr marL="0" marR="0" marT="0" marB="0" anchor="ctr">
                    <a:lnL>
                      <a:noFill/>
                    </a:lnL>
                    <a:lnR>
                      <a:noFill/>
                    </a:lnR>
                    <a:lnT>
                      <a:noFill/>
                    </a:lnT>
                    <a:lnB>
                      <a:noFill/>
                    </a:lnB>
                  </a:tcPr>
                </a:tc>
                <a:tc>
                  <a:txBody>
                    <a:bodyPr/>
                    <a:lstStyle/>
                    <a:p>
                      <a:pPr algn="just"/>
                      <a:r>
                        <a:rPr lang="en-US" sz="700" dirty="0">
                          <a:effectLst/>
                          <a:latin typeface="arial" panose="020B0604020202020204" pitchFamily="34" charset="0"/>
                        </a:rPr>
                        <a:t>0.048963</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0.029894</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0.227612</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0.018793</a:t>
                      </a:r>
                    </a:p>
                  </a:txBody>
                  <a:tcPr marL="0" marR="0" marT="0" marB="0" anchor="ctr">
                    <a:lnL>
                      <a:noFill/>
                    </a:lnL>
                    <a:lnR>
                      <a:noFill/>
                    </a:lnR>
                    <a:lnT>
                      <a:noFill/>
                    </a:lnT>
                    <a:lnB>
                      <a:noFill/>
                    </a:lnB>
                  </a:tcPr>
                </a:tc>
                <a:tc>
                  <a:txBody>
                    <a:bodyPr/>
                    <a:lstStyle/>
                    <a:p>
                      <a:pPr algn="just"/>
                      <a:r>
                        <a:rPr lang="en-US" sz="700">
                          <a:effectLst/>
                          <a:latin typeface="arial" panose="020B0604020202020204" pitchFamily="34" charset="0"/>
                        </a:rPr>
                        <a:t>0</a:t>
                      </a:r>
                    </a:p>
                  </a:txBody>
                  <a:tcPr marL="0" marR="0" marT="0" marB="0" anchor="ctr">
                    <a:lnL>
                      <a:noFill/>
                    </a:lnL>
                    <a:lnR>
                      <a:noFill/>
                    </a:lnR>
                    <a:lnT>
                      <a:noFill/>
                    </a:lnT>
                    <a:lnB>
                      <a:noFill/>
                    </a:lnB>
                  </a:tcPr>
                </a:tc>
                <a:tc>
                  <a:txBody>
                    <a:bodyPr/>
                    <a:lstStyle/>
                    <a:p>
                      <a:pPr algn="just"/>
                      <a:r>
                        <a:rPr lang="en-US" sz="700" dirty="0">
                          <a:effectLst/>
                          <a:latin typeface="arial" panose="020B0604020202020204" pitchFamily="34" charset="0"/>
                        </a:rPr>
                        <a:t>0.585010963</a:t>
                      </a:r>
                    </a:p>
                  </a:txBody>
                  <a:tcPr marL="0" marR="0" marT="0" marB="0" anchor="ctr">
                    <a:lnL>
                      <a:noFill/>
                    </a:lnL>
                    <a:lnR>
                      <a:noFill/>
                    </a:lnR>
                    <a:lnT>
                      <a:noFill/>
                    </a:lnT>
                    <a:lnB>
                      <a:noFill/>
                    </a:lnB>
                  </a:tcPr>
                </a:tc>
                <a:extLst>
                  <a:ext uri="{0D108BD9-81ED-4DB2-BD59-A6C34878D82A}">
                    <a16:rowId xmlns:a16="http://schemas.microsoft.com/office/drawing/2014/main" val="767252481"/>
                  </a:ext>
                </a:extLst>
              </a:tr>
            </a:tbl>
          </a:graphicData>
        </a:graphic>
      </p:graphicFrame>
    </p:spTree>
    <p:extLst>
      <p:ext uri="{BB962C8B-B14F-4D97-AF65-F5344CB8AC3E}">
        <p14:creationId xmlns:p14="http://schemas.microsoft.com/office/powerpoint/2010/main" val="1550844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833" y="845669"/>
            <a:ext cx="2987675" cy="3099662"/>
          </a:xfrm>
          <a:prstGeom prst="rect">
            <a:avLst/>
          </a:prstGeom>
        </p:spPr>
      </p:pic>
      <p:sp>
        <p:nvSpPr>
          <p:cNvPr id="3" name="TextBox 2"/>
          <p:cNvSpPr txBox="1"/>
          <p:nvPr/>
        </p:nvSpPr>
        <p:spPr>
          <a:xfrm>
            <a:off x="1232114" y="4147822"/>
            <a:ext cx="3338735" cy="523220"/>
          </a:xfrm>
          <a:prstGeom prst="rect">
            <a:avLst/>
          </a:prstGeom>
          <a:noFill/>
        </p:spPr>
        <p:txBody>
          <a:bodyPr wrap="none" rtlCol="0">
            <a:spAutoFit/>
          </a:bodyPr>
          <a:lstStyle/>
          <a:p>
            <a:r>
              <a:rPr lang="en-US" sz="1400" dirty="0"/>
              <a:t>*10 </a:t>
            </a:r>
            <a:r>
              <a:rPr lang="en-US" sz="1400" dirty="0" err="1"/>
              <a:t>tsMHL</a:t>
            </a:r>
            <a:r>
              <a:rPr lang="en-US" sz="1400" dirty="0"/>
              <a:t> for each tissue (1100 regions)</a:t>
            </a:r>
          </a:p>
          <a:p>
            <a:r>
              <a:rPr lang="en-US" sz="1400" dirty="0"/>
              <a:t>* Increment of CCT by 5% from 0% to 100%</a:t>
            </a:r>
          </a:p>
        </p:txBody>
      </p:sp>
      <p:sp>
        <p:nvSpPr>
          <p:cNvPr id="4" name="Rectangle 3"/>
          <p:cNvSpPr/>
          <p:nvPr/>
        </p:nvSpPr>
        <p:spPr>
          <a:xfrm>
            <a:off x="560841" y="273846"/>
            <a:ext cx="4681282" cy="369332"/>
          </a:xfrm>
          <a:prstGeom prst="rect">
            <a:avLst/>
          </a:prstGeom>
        </p:spPr>
        <p:txBody>
          <a:bodyPr wrap="none">
            <a:spAutoFit/>
          </a:bodyPr>
          <a:lstStyle/>
          <a:p>
            <a:r>
              <a:rPr lang="en-US" dirty="0"/>
              <a:t>Mixture of CCT and WB with increasing gradient</a:t>
            </a:r>
          </a:p>
        </p:txBody>
      </p:sp>
      <p:graphicFrame>
        <p:nvGraphicFramePr>
          <p:cNvPr id="5" name="Table 4"/>
          <p:cNvGraphicFramePr>
            <a:graphicFrameLocks noGrp="1"/>
          </p:cNvGraphicFramePr>
          <p:nvPr>
            <p:extLst>
              <p:ext uri="{D42A27DB-BD31-4B8C-83A1-F6EECF244321}">
                <p14:modId xmlns:p14="http://schemas.microsoft.com/office/powerpoint/2010/main" val="337301672"/>
              </p:ext>
            </p:extLst>
          </p:nvPr>
        </p:nvGraphicFramePr>
        <p:xfrm>
          <a:off x="375992" y="845669"/>
          <a:ext cx="1848352" cy="2889436"/>
        </p:xfrm>
        <a:graphic>
          <a:graphicData uri="http://schemas.openxmlformats.org/drawingml/2006/table">
            <a:tbl>
              <a:tblPr>
                <a:tableStyleId>{00A15C55-8517-42AA-B614-E9B94910E393}</a:tableStyleId>
              </a:tblPr>
              <a:tblGrid>
                <a:gridCol w="568724">
                  <a:extLst>
                    <a:ext uri="{9D8B030D-6E8A-4147-A177-3AD203B41FA5}">
                      <a16:colId xmlns:a16="http://schemas.microsoft.com/office/drawing/2014/main" val="94849597"/>
                    </a:ext>
                  </a:extLst>
                </a:gridCol>
                <a:gridCol w="543458">
                  <a:extLst>
                    <a:ext uri="{9D8B030D-6E8A-4147-A177-3AD203B41FA5}">
                      <a16:colId xmlns:a16="http://schemas.microsoft.com/office/drawing/2014/main" val="4180412527"/>
                    </a:ext>
                  </a:extLst>
                </a:gridCol>
                <a:gridCol w="736170">
                  <a:extLst>
                    <a:ext uri="{9D8B030D-6E8A-4147-A177-3AD203B41FA5}">
                      <a16:colId xmlns:a16="http://schemas.microsoft.com/office/drawing/2014/main" val="1811621598"/>
                    </a:ext>
                  </a:extLst>
                </a:gridCol>
              </a:tblGrid>
              <a:tr h="108233">
                <a:tc>
                  <a:txBody>
                    <a:bodyPr/>
                    <a:lstStyle/>
                    <a:p>
                      <a:pPr algn="r" fontAlgn="ctr"/>
                      <a:r>
                        <a:rPr lang="en-US" sz="800" u="none" strike="noStrike">
                          <a:effectLst/>
                        </a:rPr>
                        <a:t> </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l" fontAlgn="ctr"/>
                      <a:r>
                        <a:rPr lang="en-US" sz="800" u="none" strike="noStrike">
                          <a:effectLst/>
                        </a:rPr>
                        <a:t>Simulated</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l" fontAlgn="ctr"/>
                      <a:r>
                        <a:rPr lang="en-US" sz="800" u="none" strike="noStrike">
                          <a:effectLst/>
                        </a:rPr>
                        <a:t>Predicted</a:t>
                      </a:r>
                      <a:endParaRPr lang="en-US" sz="800" b="1" i="0" u="none" strike="noStrike">
                        <a:solidFill>
                          <a:srgbClr val="555555"/>
                        </a:solidFill>
                        <a:effectLst/>
                        <a:latin typeface="Segoe UI" panose="020B0502040204020203" pitchFamily="34" charset="0"/>
                      </a:endParaRPr>
                    </a:p>
                  </a:txBody>
                  <a:tcPr marL="9418" marR="9418" marT="9418" marB="0" anchor="ctr"/>
                </a:tc>
                <a:extLst>
                  <a:ext uri="{0D108BD9-81ED-4DB2-BD59-A6C34878D82A}">
                    <a16:rowId xmlns:a16="http://schemas.microsoft.com/office/drawing/2014/main" val="1593443715"/>
                  </a:ext>
                </a:extLst>
              </a:tr>
              <a:tr h="61291">
                <a:tc>
                  <a:txBody>
                    <a:bodyPr/>
                    <a:lstStyle/>
                    <a:p>
                      <a:pPr algn="r" fontAlgn="ctr"/>
                      <a:r>
                        <a:rPr lang="en-US" sz="800" u="none" strike="noStrike">
                          <a:effectLst/>
                        </a:rPr>
                        <a:t>1</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0</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590361212"/>
                  </a:ext>
                </a:extLst>
              </a:tr>
              <a:tr h="108233">
                <a:tc>
                  <a:txBody>
                    <a:bodyPr/>
                    <a:lstStyle/>
                    <a:p>
                      <a:pPr algn="r" fontAlgn="ctr"/>
                      <a:r>
                        <a:rPr lang="en-US" sz="800" u="none" strike="noStrike">
                          <a:effectLst/>
                        </a:rPr>
                        <a:t>2</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1.992345</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1610872833"/>
                  </a:ext>
                </a:extLst>
              </a:tr>
              <a:tr h="108233">
                <a:tc>
                  <a:txBody>
                    <a:bodyPr/>
                    <a:lstStyle/>
                    <a:p>
                      <a:pPr algn="r" fontAlgn="ctr"/>
                      <a:r>
                        <a:rPr lang="en-US" sz="800" u="none" strike="noStrike">
                          <a:effectLst/>
                        </a:rPr>
                        <a:t>3</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10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4.281855</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819523792"/>
                  </a:ext>
                </a:extLst>
              </a:tr>
              <a:tr h="108233">
                <a:tc>
                  <a:txBody>
                    <a:bodyPr/>
                    <a:lstStyle/>
                    <a:p>
                      <a:pPr algn="r" fontAlgn="ctr"/>
                      <a:r>
                        <a:rPr lang="en-US" sz="800" u="none" strike="noStrike">
                          <a:effectLst/>
                        </a:rPr>
                        <a:t>4</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15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6.918366</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571309879"/>
                  </a:ext>
                </a:extLst>
              </a:tr>
              <a:tr h="108233">
                <a:tc>
                  <a:txBody>
                    <a:bodyPr/>
                    <a:lstStyle/>
                    <a:p>
                      <a:pPr algn="r" fontAlgn="ctr"/>
                      <a:r>
                        <a:rPr lang="en-US" sz="800" u="none" strike="noStrike">
                          <a:effectLst/>
                        </a:rPr>
                        <a:t>5</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dirty="0">
                          <a:effectLst/>
                        </a:rPr>
                        <a:t>20</a:t>
                      </a:r>
                      <a:endParaRPr lang="en-US" sz="800" b="0" i="0" u="none" strike="noStrike" dirty="0">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9.957475</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587673592"/>
                  </a:ext>
                </a:extLst>
              </a:tr>
              <a:tr h="108233">
                <a:tc>
                  <a:txBody>
                    <a:bodyPr/>
                    <a:lstStyle/>
                    <a:p>
                      <a:pPr algn="r" fontAlgn="ctr"/>
                      <a:r>
                        <a:rPr lang="en-US" sz="800" u="none" strike="noStrike">
                          <a:effectLst/>
                        </a:rPr>
                        <a:t>6</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25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13.45873</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884359272"/>
                  </a:ext>
                </a:extLst>
              </a:tr>
              <a:tr h="108233">
                <a:tc>
                  <a:txBody>
                    <a:bodyPr/>
                    <a:lstStyle/>
                    <a:p>
                      <a:pPr algn="r" fontAlgn="ctr"/>
                      <a:r>
                        <a:rPr lang="en-US" sz="800" u="none" strike="noStrike">
                          <a:effectLst/>
                        </a:rPr>
                        <a:t>7</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30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17.481793</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1251647943"/>
                  </a:ext>
                </a:extLst>
              </a:tr>
              <a:tr h="108233">
                <a:tc>
                  <a:txBody>
                    <a:bodyPr/>
                    <a:lstStyle/>
                    <a:p>
                      <a:pPr algn="r" fontAlgn="ctr"/>
                      <a:r>
                        <a:rPr lang="en-US" sz="800" u="none" strike="noStrike">
                          <a:effectLst/>
                        </a:rPr>
                        <a:t>8</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35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22.079735</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728112112"/>
                  </a:ext>
                </a:extLst>
              </a:tr>
              <a:tr h="108233">
                <a:tc>
                  <a:txBody>
                    <a:bodyPr/>
                    <a:lstStyle/>
                    <a:p>
                      <a:pPr algn="r" fontAlgn="ctr"/>
                      <a:r>
                        <a:rPr lang="en-US" sz="800" u="none" strike="noStrike">
                          <a:effectLst/>
                        </a:rPr>
                        <a:t>9</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40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27.288772</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4290010132"/>
                  </a:ext>
                </a:extLst>
              </a:tr>
              <a:tr h="108233">
                <a:tc>
                  <a:txBody>
                    <a:bodyPr/>
                    <a:lstStyle/>
                    <a:p>
                      <a:pPr algn="r" fontAlgn="ctr"/>
                      <a:r>
                        <a:rPr lang="en-US" sz="800" u="none" strike="noStrike">
                          <a:effectLst/>
                        </a:rPr>
                        <a:t>10</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45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33.114614</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3351078290"/>
                  </a:ext>
                </a:extLst>
              </a:tr>
              <a:tr h="108233">
                <a:tc>
                  <a:txBody>
                    <a:bodyPr/>
                    <a:lstStyle/>
                    <a:p>
                      <a:pPr algn="r" fontAlgn="ctr"/>
                      <a:r>
                        <a:rPr lang="en-US" sz="800" u="none" strike="noStrike">
                          <a:effectLst/>
                        </a:rPr>
                        <a:t>11</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50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39.517269</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540681606"/>
                  </a:ext>
                </a:extLst>
              </a:tr>
              <a:tr h="108233">
                <a:tc>
                  <a:txBody>
                    <a:bodyPr/>
                    <a:lstStyle/>
                    <a:p>
                      <a:pPr algn="r" fontAlgn="ctr"/>
                      <a:r>
                        <a:rPr lang="en-US" sz="800" u="none" strike="noStrike">
                          <a:effectLst/>
                        </a:rPr>
                        <a:t>12</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55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46.398659</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1121503258"/>
                  </a:ext>
                </a:extLst>
              </a:tr>
              <a:tr h="108233">
                <a:tc>
                  <a:txBody>
                    <a:bodyPr/>
                    <a:lstStyle/>
                    <a:p>
                      <a:pPr algn="r" fontAlgn="ctr"/>
                      <a:r>
                        <a:rPr lang="en-US" sz="800" u="none" strike="noStrike">
                          <a:effectLst/>
                        </a:rPr>
                        <a:t>13</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dirty="0">
                          <a:effectLst/>
                        </a:rPr>
                        <a:t>60</a:t>
                      </a:r>
                      <a:endParaRPr lang="en-US" sz="800" b="0" i="0" u="none" strike="noStrike" dirty="0">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53.599308</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889703417"/>
                  </a:ext>
                </a:extLst>
              </a:tr>
              <a:tr h="108233">
                <a:tc>
                  <a:txBody>
                    <a:bodyPr/>
                    <a:lstStyle/>
                    <a:p>
                      <a:pPr algn="r" fontAlgn="ctr"/>
                      <a:r>
                        <a:rPr lang="en-US" sz="800" u="none" strike="noStrike">
                          <a:effectLst/>
                        </a:rPr>
                        <a:t>14</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65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60.909702</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440400510"/>
                  </a:ext>
                </a:extLst>
              </a:tr>
              <a:tr h="108233">
                <a:tc>
                  <a:txBody>
                    <a:bodyPr/>
                    <a:lstStyle/>
                    <a:p>
                      <a:pPr algn="r" fontAlgn="ctr"/>
                      <a:r>
                        <a:rPr lang="en-US" sz="800" u="none" strike="noStrike">
                          <a:effectLst/>
                        </a:rPr>
                        <a:t>15</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70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68.097036</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3400789098"/>
                  </a:ext>
                </a:extLst>
              </a:tr>
              <a:tr h="108233">
                <a:tc>
                  <a:txBody>
                    <a:bodyPr/>
                    <a:lstStyle/>
                    <a:p>
                      <a:pPr algn="r" fontAlgn="ctr"/>
                      <a:r>
                        <a:rPr lang="en-US" sz="800" u="none" strike="noStrike">
                          <a:effectLst/>
                        </a:rPr>
                        <a:t>16</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75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74.940605</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3536029417"/>
                  </a:ext>
                </a:extLst>
              </a:tr>
              <a:tr h="108233">
                <a:tc>
                  <a:txBody>
                    <a:bodyPr/>
                    <a:lstStyle/>
                    <a:p>
                      <a:pPr algn="r" fontAlgn="ctr"/>
                      <a:r>
                        <a:rPr lang="en-US" sz="800" u="none" strike="noStrike">
                          <a:effectLst/>
                        </a:rPr>
                        <a:t>17</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80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81.264057</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10159483"/>
                  </a:ext>
                </a:extLst>
              </a:tr>
              <a:tr h="108233">
                <a:tc>
                  <a:txBody>
                    <a:bodyPr/>
                    <a:lstStyle/>
                    <a:p>
                      <a:pPr algn="r" fontAlgn="ctr"/>
                      <a:r>
                        <a:rPr lang="en-US" sz="800" u="none" strike="noStrike">
                          <a:effectLst/>
                        </a:rPr>
                        <a:t>18</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85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86.95421</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3299391445"/>
                  </a:ext>
                </a:extLst>
              </a:tr>
              <a:tr h="108233">
                <a:tc>
                  <a:txBody>
                    <a:bodyPr/>
                    <a:lstStyle/>
                    <a:p>
                      <a:pPr algn="r" fontAlgn="ctr"/>
                      <a:r>
                        <a:rPr lang="en-US" sz="800" u="none" strike="noStrike">
                          <a:effectLst/>
                        </a:rPr>
                        <a:t>19</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90</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91.963098</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4283925919"/>
                  </a:ext>
                </a:extLst>
              </a:tr>
              <a:tr h="108233">
                <a:tc>
                  <a:txBody>
                    <a:bodyPr/>
                    <a:lstStyle/>
                    <a:p>
                      <a:pPr algn="r" fontAlgn="ctr"/>
                      <a:r>
                        <a:rPr lang="en-US" sz="800" u="none" strike="noStrike">
                          <a:effectLst/>
                        </a:rPr>
                        <a:t>20</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a:effectLst/>
                        </a:rPr>
                        <a:t>95</a:t>
                      </a:r>
                      <a:endParaRPr lang="en-US" sz="800" b="0" i="0" u="none" strike="noStrike">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a:effectLst/>
                        </a:rPr>
                        <a:t>96.297071</a:t>
                      </a:r>
                      <a:endParaRPr lang="en-US" sz="800" b="0" i="0" u="none" strike="noStrike">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3765121053"/>
                  </a:ext>
                </a:extLst>
              </a:tr>
              <a:tr h="61291">
                <a:tc>
                  <a:txBody>
                    <a:bodyPr/>
                    <a:lstStyle/>
                    <a:p>
                      <a:pPr algn="r" fontAlgn="ctr"/>
                      <a:r>
                        <a:rPr lang="en-US" sz="800" u="none" strike="noStrike">
                          <a:effectLst/>
                        </a:rPr>
                        <a:t>21</a:t>
                      </a:r>
                      <a:endParaRPr lang="en-US" sz="800" b="1" i="0" u="none" strike="noStrike">
                        <a:solidFill>
                          <a:srgbClr val="555555"/>
                        </a:solidFill>
                        <a:effectLst/>
                        <a:latin typeface="Segoe UI" panose="020B0502040204020203" pitchFamily="34" charset="0"/>
                      </a:endParaRPr>
                    </a:p>
                  </a:txBody>
                  <a:tcPr marL="9418" marR="9418" marT="9418" marB="0" anchor="ctr"/>
                </a:tc>
                <a:tc>
                  <a:txBody>
                    <a:bodyPr/>
                    <a:lstStyle/>
                    <a:p>
                      <a:pPr algn="r" fontAlgn="ctr"/>
                      <a:r>
                        <a:rPr lang="en-US" sz="800" u="none" strike="noStrike" dirty="0">
                          <a:effectLst/>
                        </a:rPr>
                        <a:t>100</a:t>
                      </a:r>
                      <a:endParaRPr lang="en-US" sz="800" b="0" i="0" u="none" strike="noStrike" dirty="0">
                        <a:solidFill>
                          <a:srgbClr val="000000"/>
                        </a:solidFill>
                        <a:effectLst/>
                        <a:latin typeface="Consolas" panose="020B0609020204030204" pitchFamily="49" charset="0"/>
                      </a:endParaRPr>
                    </a:p>
                  </a:txBody>
                  <a:tcPr marL="9418" marR="9418" marT="9418" marB="0" anchor="ctr"/>
                </a:tc>
                <a:tc>
                  <a:txBody>
                    <a:bodyPr/>
                    <a:lstStyle/>
                    <a:p>
                      <a:pPr algn="r" fontAlgn="ctr"/>
                      <a:r>
                        <a:rPr lang="en-US" sz="800" u="none" strike="noStrike" dirty="0">
                          <a:effectLst/>
                        </a:rPr>
                        <a:t>100</a:t>
                      </a:r>
                      <a:endParaRPr lang="en-US" sz="800" b="0" i="0" u="none" strike="noStrike" dirty="0">
                        <a:solidFill>
                          <a:srgbClr val="000000"/>
                        </a:solidFill>
                        <a:effectLst/>
                        <a:latin typeface="Consolas" panose="020B0609020204030204" pitchFamily="49" charset="0"/>
                      </a:endParaRPr>
                    </a:p>
                  </a:txBody>
                  <a:tcPr marL="9418" marR="9418" marT="9418" marB="0" anchor="ctr"/>
                </a:tc>
                <a:extLst>
                  <a:ext uri="{0D108BD9-81ED-4DB2-BD59-A6C34878D82A}">
                    <a16:rowId xmlns:a16="http://schemas.microsoft.com/office/drawing/2014/main" val="2249453446"/>
                  </a:ext>
                </a:extLst>
              </a:tr>
            </a:tbl>
          </a:graphicData>
        </a:graphic>
      </p:graphicFrame>
    </p:spTree>
    <p:extLst>
      <p:ext uri="{BB962C8B-B14F-4D97-AF65-F5344CB8AC3E}">
        <p14:creationId xmlns:p14="http://schemas.microsoft.com/office/powerpoint/2010/main" val="1750004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4908" r="12996" b="16006"/>
          <a:stretch/>
        </p:blipFill>
        <p:spPr>
          <a:xfrm>
            <a:off x="694715" y="719638"/>
            <a:ext cx="2701589" cy="3040621"/>
          </a:xfrm>
          <a:prstGeom prst="rect">
            <a:avLst/>
          </a:prstGeom>
        </p:spPr>
      </p:pic>
      <p:pic>
        <p:nvPicPr>
          <p:cNvPr id="5" name="Picture 4"/>
          <p:cNvPicPr>
            <a:picLocks noChangeAspect="1"/>
          </p:cNvPicPr>
          <p:nvPr/>
        </p:nvPicPr>
        <p:blipFill>
          <a:blip r:embed="rId4"/>
          <a:stretch>
            <a:fillRect/>
          </a:stretch>
        </p:blipFill>
        <p:spPr>
          <a:xfrm>
            <a:off x="4411854" y="752596"/>
            <a:ext cx="2880768" cy="2974706"/>
          </a:xfrm>
          <a:prstGeom prst="rect">
            <a:avLst/>
          </a:prstGeom>
        </p:spPr>
      </p:pic>
      <p:pic>
        <p:nvPicPr>
          <p:cNvPr id="6" name="Picture 5"/>
          <p:cNvPicPr>
            <a:picLocks noChangeAspect="1"/>
          </p:cNvPicPr>
          <p:nvPr/>
        </p:nvPicPr>
        <p:blipFill>
          <a:blip r:embed="rId5"/>
          <a:stretch>
            <a:fillRect/>
          </a:stretch>
        </p:blipFill>
        <p:spPr>
          <a:xfrm>
            <a:off x="890507" y="3727301"/>
            <a:ext cx="2853636" cy="3051576"/>
          </a:xfrm>
          <a:prstGeom prst="rect">
            <a:avLst/>
          </a:prstGeom>
        </p:spPr>
      </p:pic>
      <p:sp>
        <p:nvSpPr>
          <p:cNvPr id="7" name="Rectangle 6"/>
          <p:cNvSpPr/>
          <p:nvPr/>
        </p:nvSpPr>
        <p:spPr>
          <a:xfrm>
            <a:off x="694715" y="218471"/>
            <a:ext cx="7434279" cy="369332"/>
          </a:xfrm>
          <a:prstGeom prst="rect">
            <a:avLst/>
          </a:prstGeom>
        </p:spPr>
        <p:txBody>
          <a:bodyPr wrap="none">
            <a:spAutoFit/>
          </a:bodyPr>
          <a:lstStyle/>
          <a:p>
            <a:r>
              <a:rPr lang="en-US" altLang="zh-CN" dirty="0"/>
              <a:t>Simulation 1. 20 </a:t>
            </a:r>
            <a:r>
              <a:rPr lang="en-US" altLang="zh-CN" dirty="0" err="1"/>
              <a:t>tsMHL</a:t>
            </a:r>
            <a:r>
              <a:rPr lang="en-US" altLang="zh-CN" dirty="0"/>
              <a:t> for 11 tissues with normal distribution (2 component)</a:t>
            </a:r>
            <a:endParaRPr lang="en-US" dirty="0"/>
          </a:p>
        </p:txBody>
      </p:sp>
      <p:sp>
        <p:nvSpPr>
          <p:cNvPr id="8" name="TextBox 7"/>
          <p:cNvSpPr txBox="1"/>
          <p:nvPr/>
        </p:nvSpPr>
        <p:spPr>
          <a:xfrm>
            <a:off x="4025348" y="4237427"/>
            <a:ext cx="5883965" cy="2031325"/>
          </a:xfrm>
          <a:prstGeom prst="rect">
            <a:avLst/>
          </a:prstGeom>
          <a:noFill/>
        </p:spPr>
        <p:txBody>
          <a:bodyPr wrap="square" rtlCol="0">
            <a:spAutoFit/>
          </a:bodyPr>
          <a:lstStyle/>
          <a:p>
            <a:r>
              <a:rPr lang="en-US" altLang="zh-CN" dirty="0" err="1"/>
              <a:t>Decovolution</a:t>
            </a:r>
            <a:r>
              <a:rPr lang="en-US" altLang="zh-CN" dirty="0"/>
              <a:t> mixture by 2 component with gradient</a:t>
            </a:r>
          </a:p>
          <a:p>
            <a:endParaRPr lang="en-US" altLang="zh-CN" dirty="0"/>
          </a:p>
          <a:p>
            <a:r>
              <a:rPr lang="en-US" altLang="zh-CN" dirty="0"/>
              <a:t>11 tissue, 20 tissue specific MHL for each tissue.</a:t>
            </a:r>
          </a:p>
          <a:p>
            <a:r>
              <a:rPr lang="en-US" altLang="zh-CN" dirty="0"/>
              <a:t>Mixture cancer primary tissue with WB</a:t>
            </a:r>
          </a:p>
          <a:p>
            <a:endParaRPr lang="en-US" altLang="zh-CN" dirty="0"/>
          </a:p>
          <a:p>
            <a:r>
              <a:rPr lang="en-US" altLang="zh-CN" dirty="0"/>
              <a:t>R-</a:t>
            </a:r>
            <a:r>
              <a:rPr lang="en-US" altLang="zh-CN" dirty="0" err="1"/>
              <a:t>sequre</a:t>
            </a:r>
            <a:r>
              <a:rPr lang="en-US" altLang="zh-CN" dirty="0"/>
              <a:t>=0.99</a:t>
            </a:r>
          </a:p>
          <a:p>
            <a:r>
              <a:rPr lang="en-US" dirty="0"/>
              <a:t>Abs(error) &lt; 1.5%</a:t>
            </a:r>
          </a:p>
        </p:txBody>
      </p:sp>
    </p:spTree>
    <p:extLst>
      <p:ext uri="{BB962C8B-B14F-4D97-AF65-F5344CB8AC3E}">
        <p14:creationId xmlns:p14="http://schemas.microsoft.com/office/powerpoint/2010/main" val="275667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48144" y="218471"/>
            <a:ext cx="3480850" cy="3722576"/>
          </a:xfrm>
          <a:prstGeom prst="rect">
            <a:avLst/>
          </a:prstGeom>
        </p:spPr>
      </p:pic>
      <p:sp>
        <p:nvSpPr>
          <p:cNvPr id="3" name="Rectangle 2"/>
          <p:cNvSpPr/>
          <p:nvPr/>
        </p:nvSpPr>
        <p:spPr>
          <a:xfrm>
            <a:off x="694715" y="218471"/>
            <a:ext cx="7434279" cy="369332"/>
          </a:xfrm>
          <a:prstGeom prst="rect">
            <a:avLst/>
          </a:prstGeom>
        </p:spPr>
        <p:txBody>
          <a:bodyPr wrap="none">
            <a:spAutoFit/>
          </a:bodyPr>
          <a:lstStyle/>
          <a:p>
            <a:r>
              <a:rPr lang="en-US" altLang="zh-CN" dirty="0"/>
              <a:t>Simulation 1. 20 </a:t>
            </a:r>
            <a:r>
              <a:rPr lang="en-US" altLang="zh-CN" dirty="0" err="1"/>
              <a:t>tsMHL</a:t>
            </a:r>
            <a:r>
              <a:rPr lang="en-US" altLang="zh-CN" dirty="0"/>
              <a:t> for 11 tissues with normal distribution (3 component)</a:t>
            </a:r>
            <a:endParaRPr lang="en-US" dirty="0"/>
          </a:p>
        </p:txBody>
      </p:sp>
      <p:pic>
        <p:nvPicPr>
          <p:cNvPr id="4" name="Picture 3"/>
          <p:cNvPicPr>
            <a:picLocks noChangeAspect="1"/>
          </p:cNvPicPr>
          <p:nvPr/>
        </p:nvPicPr>
        <p:blipFill rotWithShape="1">
          <a:blip r:embed="rId3"/>
          <a:srcRect t="14908" r="12996" b="16006"/>
          <a:stretch/>
        </p:blipFill>
        <p:spPr>
          <a:xfrm>
            <a:off x="1659173" y="777663"/>
            <a:ext cx="2701589" cy="3040621"/>
          </a:xfrm>
          <a:prstGeom prst="rect">
            <a:avLst/>
          </a:prstGeom>
        </p:spPr>
      </p:pic>
      <p:sp>
        <p:nvSpPr>
          <p:cNvPr id="5" name="TextBox 4"/>
          <p:cNvSpPr txBox="1"/>
          <p:nvPr/>
        </p:nvSpPr>
        <p:spPr>
          <a:xfrm>
            <a:off x="317028" y="4241354"/>
            <a:ext cx="7455372" cy="2308324"/>
          </a:xfrm>
          <a:prstGeom prst="rect">
            <a:avLst/>
          </a:prstGeom>
          <a:noFill/>
        </p:spPr>
        <p:txBody>
          <a:bodyPr wrap="square" rtlCol="0">
            <a:spAutoFit/>
          </a:bodyPr>
          <a:lstStyle/>
          <a:p>
            <a:r>
              <a:rPr lang="en-US" altLang="zh-CN" dirty="0"/>
              <a:t>Here, MHL is simulated with binomial distribution (next slide is real MHL)</a:t>
            </a:r>
          </a:p>
          <a:p>
            <a:r>
              <a:rPr lang="en-US" altLang="zh-CN" dirty="0" err="1"/>
              <a:t>Decovolution</a:t>
            </a:r>
            <a:r>
              <a:rPr lang="en-US" altLang="zh-CN" dirty="0"/>
              <a:t> mixture by 3 component with gradient</a:t>
            </a:r>
          </a:p>
          <a:p>
            <a:endParaRPr lang="en-US" altLang="zh-CN" dirty="0"/>
          </a:p>
          <a:p>
            <a:r>
              <a:rPr lang="en-US" altLang="zh-CN" dirty="0"/>
              <a:t>11 tissue, 20 tissue specific MHL for each tissue.</a:t>
            </a:r>
          </a:p>
          <a:p>
            <a:r>
              <a:rPr lang="en-US" altLang="zh-CN" dirty="0"/>
              <a:t>Mixture cancer primary tissue, normal colon, WB</a:t>
            </a:r>
          </a:p>
          <a:p>
            <a:endParaRPr lang="en-US" altLang="zh-CN" dirty="0"/>
          </a:p>
          <a:p>
            <a:r>
              <a:rPr lang="en-US" altLang="zh-CN" dirty="0"/>
              <a:t>R-</a:t>
            </a:r>
            <a:r>
              <a:rPr lang="en-US" altLang="zh-CN" dirty="0" err="1"/>
              <a:t>sequre</a:t>
            </a:r>
            <a:r>
              <a:rPr lang="en-US" altLang="zh-CN" dirty="0"/>
              <a:t> &gt; 0.99</a:t>
            </a:r>
          </a:p>
          <a:p>
            <a:r>
              <a:rPr lang="en-US" dirty="0"/>
              <a:t>Abs(error) &lt; 1.0%</a:t>
            </a:r>
          </a:p>
        </p:txBody>
      </p:sp>
      <p:sp>
        <p:nvSpPr>
          <p:cNvPr id="6" name="Rectangle 5"/>
          <p:cNvSpPr/>
          <p:nvPr/>
        </p:nvSpPr>
        <p:spPr>
          <a:xfrm>
            <a:off x="6451083" y="2510361"/>
            <a:ext cx="2692917" cy="1200329"/>
          </a:xfrm>
          <a:prstGeom prst="rect">
            <a:avLst/>
          </a:prstGeom>
        </p:spPr>
        <p:txBody>
          <a:bodyPr wrap="none">
            <a:spAutoFit/>
          </a:bodyPr>
          <a:lstStyle/>
          <a:p>
            <a:r>
              <a:rPr lang="en-US" dirty="0"/>
              <a:t>P(CCT)= P(Colon)</a:t>
            </a:r>
          </a:p>
          <a:p>
            <a:r>
              <a:rPr lang="en-US" dirty="0"/>
              <a:t>P(WBC)=1-P(CCT)-P(Colon)</a:t>
            </a:r>
          </a:p>
          <a:p>
            <a:endParaRPr lang="en-US" dirty="0"/>
          </a:p>
          <a:p>
            <a:endParaRPr lang="en-US" dirty="0"/>
          </a:p>
        </p:txBody>
      </p:sp>
    </p:spTree>
    <p:extLst>
      <p:ext uri="{BB962C8B-B14F-4D97-AF65-F5344CB8AC3E}">
        <p14:creationId xmlns:p14="http://schemas.microsoft.com/office/powerpoint/2010/main" val="24173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2679560"/>
              </p:ext>
            </p:extLst>
          </p:nvPr>
        </p:nvGraphicFramePr>
        <p:xfrm>
          <a:off x="516835" y="486674"/>
          <a:ext cx="8177421" cy="3633930"/>
        </p:xfrm>
        <a:graphic>
          <a:graphicData uri="http://schemas.openxmlformats.org/drawingml/2006/table">
            <a:tbl>
              <a:tblPr>
                <a:tableStyleId>{5C22544A-7EE6-4342-B048-85BDC9FD1C3A}</a:tableStyleId>
              </a:tblPr>
              <a:tblGrid>
                <a:gridCol w="631055">
                  <a:extLst>
                    <a:ext uri="{9D8B030D-6E8A-4147-A177-3AD203B41FA5}">
                      <a16:colId xmlns:a16="http://schemas.microsoft.com/office/drawing/2014/main" val="2929711896"/>
                    </a:ext>
                  </a:extLst>
                </a:gridCol>
                <a:gridCol w="604761">
                  <a:extLst>
                    <a:ext uri="{9D8B030D-6E8A-4147-A177-3AD203B41FA5}">
                      <a16:colId xmlns:a16="http://schemas.microsoft.com/office/drawing/2014/main" val="3989772054"/>
                    </a:ext>
                  </a:extLst>
                </a:gridCol>
                <a:gridCol w="631055">
                  <a:extLst>
                    <a:ext uri="{9D8B030D-6E8A-4147-A177-3AD203B41FA5}">
                      <a16:colId xmlns:a16="http://schemas.microsoft.com/office/drawing/2014/main" val="1489672497"/>
                    </a:ext>
                  </a:extLst>
                </a:gridCol>
                <a:gridCol w="631055">
                  <a:extLst>
                    <a:ext uri="{9D8B030D-6E8A-4147-A177-3AD203B41FA5}">
                      <a16:colId xmlns:a16="http://schemas.microsoft.com/office/drawing/2014/main" val="2006516733"/>
                    </a:ext>
                  </a:extLst>
                </a:gridCol>
                <a:gridCol w="631055">
                  <a:extLst>
                    <a:ext uri="{9D8B030D-6E8A-4147-A177-3AD203B41FA5}">
                      <a16:colId xmlns:a16="http://schemas.microsoft.com/office/drawing/2014/main" val="3969348094"/>
                    </a:ext>
                  </a:extLst>
                </a:gridCol>
                <a:gridCol w="743313">
                  <a:extLst>
                    <a:ext uri="{9D8B030D-6E8A-4147-A177-3AD203B41FA5}">
                      <a16:colId xmlns:a16="http://schemas.microsoft.com/office/drawing/2014/main" val="689369957"/>
                    </a:ext>
                  </a:extLst>
                </a:gridCol>
                <a:gridCol w="518797">
                  <a:extLst>
                    <a:ext uri="{9D8B030D-6E8A-4147-A177-3AD203B41FA5}">
                      <a16:colId xmlns:a16="http://schemas.microsoft.com/office/drawing/2014/main" val="2093122467"/>
                    </a:ext>
                  </a:extLst>
                </a:gridCol>
                <a:gridCol w="631055">
                  <a:extLst>
                    <a:ext uri="{9D8B030D-6E8A-4147-A177-3AD203B41FA5}">
                      <a16:colId xmlns:a16="http://schemas.microsoft.com/office/drawing/2014/main" val="2884546351"/>
                    </a:ext>
                  </a:extLst>
                </a:gridCol>
                <a:gridCol w="631055">
                  <a:extLst>
                    <a:ext uri="{9D8B030D-6E8A-4147-A177-3AD203B41FA5}">
                      <a16:colId xmlns:a16="http://schemas.microsoft.com/office/drawing/2014/main" val="544544057"/>
                    </a:ext>
                  </a:extLst>
                </a:gridCol>
                <a:gridCol w="631055">
                  <a:extLst>
                    <a:ext uri="{9D8B030D-6E8A-4147-A177-3AD203B41FA5}">
                      <a16:colId xmlns:a16="http://schemas.microsoft.com/office/drawing/2014/main" val="236044076"/>
                    </a:ext>
                  </a:extLst>
                </a:gridCol>
                <a:gridCol w="631055">
                  <a:extLst>
                    <a:ext uri="{9D8B030D-6E8A-4147-A177-3AD203B41FA5}">
                      <a16:colId xmlns:a16="http://schemas.microsoft.com/office/drawing/2014/main" val="2579285678"/>
                    </a:ext>
                  </a:extLst>
                </a:gridCol>
                <a:gridCol w="631055">
                  <a:extLst>
                    <a:ext uri="{9D8B030D-6E8A-4147-A177-3AD203B41FA5}">
                      <a16:colId xmlns:a16="http://schemas.microsoft.com/office/drawing/2014/main" val="3792323966"/>
                    </a:ext>
                  </a:extLst>
                </a:gridCol>
                <a:gridCol w="631055">
                  <a:extLst>
                    <a:ext uri="{9D8B030D-6E8A-4147-A177-3AD203B41FA5}">
                      <a16:colId xmlns:a16="http://schemas.microsoft.com/office/drawing/2014/main" val="3351543273"/>
                    </a:ext>
                  </a:extLst>
                </a:gridCol>
              </a:tblGrid>
              <a:tr h="273762">
                <a:tc>
                  <a:txBody>
                    <a:bodyPr/>
                    <a:lstStyle/>
                    <a:p>
                      <a:pPr algn="l" fontAlgn="b"/>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CCTInput</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Brain</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CCT</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Colon</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Esophagus</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Heart</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Intestine</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Kidney</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Liver</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Lung</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Stomach</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l" fontAlgn="b"/>
                      <a:r>
                        <a:rPr lang="en-US" sz="1000" u="none" strike="noStrike">
                          <a:effectLst/>
                        </a:rPr>
                        <a:t>WBC</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401382258"/>
                  </a:ext>
                </a:extLst>
              </a:tr>
              <a:tr h="146006">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536170573"/>
                  </a:ext>
                </a:extLst>
              </a:tr>
              <a:tr h="146006">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0.021608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0.026752</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0.95164</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546737384"/>
                  </a:ext>
                </a:extLst>
              </a:tr>
              <a:tr h="146006">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0.043057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0.049231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0.907712</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944756996"/>
                  </a:ext>
                </a:extLst>
              </a:tr>
              <a:tr h="146006">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0.06457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0.070375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0.865055</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876501608"/>
                  </a:ext>
                </a:extLst>
              </a:tr>
              <a:tr h="146006">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0.086469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0.091229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0.822301</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861503206"/>
                  </a:ext>
                </a:extLst>
              </a:tr>
              <a:tr h="146006">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0.109004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0.112326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0.77867</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486860394"/>
                  </a:ext>
                </a:extLst>
              </a:tr>
              <a:tr h="146006">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0.132363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0.13399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0.733646</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684150886"/>
                  </a:ext>
                </a:extLst>
              </a:tr>
              <a:tr h="146006">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0.156694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0.156443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0.686863</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860946227"/>
                  </a:ext>
                </a:extLst>
              </a:tr>
              <a:tr h="146006">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0.182106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0.179841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0.638053</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3763323693"/>
                  </a:ext>
                </a:extLst>
              </a:tr>
              <a:tr h="146006">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0.208678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0.204298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0.587025</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1703582499"/>
                  </a:ext>
                </a:extLst>
              </a:tr>
              <a:tr h="146006">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0.236454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0.229888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0.533658</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154717267"/>
                  </a:ext>
                </a:extLst>
              </a:tr>
              <a:tr h="146006">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0.26545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0.256653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0.477898</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1461667204"/>
                  </a:ext>
                </a:extLst>
              </a:tr>
              <a:tr h="146006">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0.295641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0.284601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0.419757</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1916875943"/>
                  </a:ext>
                </a:extLst>
              </a:tr>
              <a:tr h="146006">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0.65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0.326971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0.313711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0.359318</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679244240"/>
                  </a:ext>
                </a:extLst>
              </a:tr>
              <a:tr h="146006">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0.359348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0.343931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0.296721</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3625879331"/>
                  </a:ext>
                </a:extLst>
              </a:tr>
              <a:tr h="146006">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0.75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0.392648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0.375188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0.232164</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548382821"/>
                  </a:ext>
                </a:extLst>
              </a:tr>
              <a:tr h="146006">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0.426729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0.407398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0.165873</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1398933616"/>
                  </a:ext>
                </a:extLst>
              </a:tr>
              <a:tr h="146006">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0.85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0.461446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0.440485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0.098069</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3165580554"/>
                  </a:ext>
                </a:extLst>
              </a:tr>
              <a:tr h="146006">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0.9</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0.496687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dirty="0">
                          <a:effectLst/>
                        </a:rPr>
                        <a:t>0.474422</a:t>
                      </a:r>
                      <a:endParaRPr lang="en-US" sz="1000" b="0" i="0" u="none" strike="noStrike" dirty="0">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0.028891</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1479705473"/>
                  </a:ext>
                </a:extLst>
              </a:tr>
              <a:tr h="146006">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0.95</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0.515064</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0.484936</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699432832"/>
                  </a:ext>
                </a:extLst>
              </a:tr>
              <a:tr h="146006">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0.521327</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0.478673</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08" marR="7608" marT="7608" marB="0" anchor="b"/>
                </a:tc>
                <a:tc>
                  <a:txBody>
                    <a:bodyPr/>
                    <a:lstStyle/>
                    <a:p>
                      <a:pPr algn="r" fontAlgn="b"/>
                      <a:r>
                        <a:rPr lang="en-US" sz="1000" u="none" strike="noStrike" dirty="0">
                          <a:effectLst/>
                        </a:rPr>
                        <a:t>0</a:t>
                      </a:r>
                      <a:endParaRPr lang="en-US" sz="1000" b="0" i="0" u="none" strike="noStrike" dirty="0">
                        <a:solidFill>
                          <a:srgbClr val="000000"/>
                        </a:solidFill>
                        <a:effectLst/>
                        <a:latin typeface="Calibri" panose="020F0502020204030204" pitchFamily="34" charset="0"/>
                      </a:endParaRPr>
                    </a:p>
                  </a:txBody>
                  <a:tcPr marL="7608" marR="7608" marT="7608" marB="0" anchor="b"/>
                </a:tc>
                <a:extLst>
                  <a:ext uri="{0D108BD9-81ED-4DB2-BD59-A6C34878D82A}">
                    <a16:rowId xmlns:a16="http://schemas.microsoft.com/office/drawing/2014/main" val="2935061492"/>
                  </a:ext>
                </a:extLst>
              </a:tr>
            </a:tbl>
          </a:graphicData>
        </a:graphic>
      </p:graphicFrame>
      <p:graphicFrame>
        <p:nvGraphicFramePr>
          <p:cNvPr id="3" name="Chart 2"/>
          <p:cNvGraphicFramePr>
            <a:graphicFrameLocks/>
          </p:cNvGraphicFramePr>
          <p:nvPr>
            <p:extLst>
              <p:ext uri="{D42A27DB-BD31-4B8C-83A1-F6EECF244321}">
                <p14:modId xmlns:p14="http://schemas.microsoft.com/office/powerpoint/2010/main" val="692285039"/>
              </p:ext>
            </p:extLst>
          </p:nvPr>
        </p:nvGraphicFramePr>
        <p:xfrm>
          <a:off x="427383" y="4196188"/>
          <a:ext cx="3766930" cy="252266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17208" y="117341"/>
            <a:ext cx="8290924" cy="369332"/>
          </a:xfrm>
          <a:prstGeom prst="rect">
            <a:avLst/>
          </a:prstGeom>
        </p:spPr>
        <p:txBody>
          <a:bodyPr wrap="none">
            <a:spAutoFit/>
          </a:bodyPr>
          <a:lstStyle/>
          <a:p>
            <a:r>
              <a:rPr lang="en-US" altLang="zh-CN" dirty="0"/>
              <a:t>Real data simulation: 100 </a:t>
            </a:r>
            <a:r>
              <a:rPr lang="en-US" altLang="zh-CN" dirty="0" err="1"/>
              <a:t>tsMHL</a:t>
            </a:r>
            <a:r>
              <a:rPr lang="en-US" altLang="zh-CN" dirty="0"/>
              <a:t> for 11 tissues with normal distribution (3 component)</a:t>
            </a:r>
            <a:endParaRPr lang="en-US" dirty="0"/>
          </a:p>
        </p:txBody>
      </p:sp>
      <p:sp>
        <p:nvSpPr>
          <p:cNvPr id="5" name="Rectangle 4"/>
          <p:cNvSpPr/>
          <p:nvPr/>
        </p:nvSpPr>
        <p:spPr>
          <a:xfrm>
            <a:off x="4815507" y="5610496"/>
            <a:ext cx="4572000" cy="646331"/>
          </a:xfrm>
          <a:prstGeom prst="rect">
            <a:avLst/>
          </a:prstGeom>
        </p:spPr>
        <p:txBody>
          <a:bodyPr>
            <a:spAutoFit/>
          </a:bodyPr>
          <a:lstStyle/>
          <a:p>
            <a:r>
              <a:rPr lang="en-US" altLang="zh-CN" dirty="0"/>
              <a:t>R-</a:t>
            </a:r>
            <a:r>
              <a:rPr lang="en-US" altLang="zh-CN" dirty="0" err="1"/>
              <a:t>sequre</a:t>
            </a:r>
            <a:r>
              <a:rPr lang="en-US" altLang="zh-CN" dirty="0"/>
              <a:t> &gt; 0.98</a:t>
            </a:r>
          </a:p>
          <a:p>
            <a:r>
              <a:rPr lang="en-US" dirty="0"/>
              <a:t>Abs(error) &lt; 5.0%</a:t>
            </a:r>
          </a:p>
        </p:txBody>
      </p:sp>
      <p:sp>
        <p:nvSpPr>
          <p:cNvPr id="6" name="Rectangle 5"/>
          <p:cNvSpPr/>
          <p:nvPr/>
        </p:nvSpPr>
        <p:spPr>
          <a:xfrm>
            <a:off x="4293703" y="4602019"/>
            <a:ext cx="5615609" cy="646331"/>
          </a:xfrm>
          <a:prstGeom prst="rect">
            <a:avLst/>
          </a:prstGeom>
        </p:spPr>
        <p:txBody>
          <a:bodyPr wrap="square">
            <a:spAutoFit/>
          </a:bodyPr>
          <a:lstStyle/>
          <a:p>
            <a:r>
              <a:rPr lang="en-US" altLang="zh-CN" dirty="0"/>
              <a:t>11 tissue, 100 tissue specific MHL for each tissue.</a:t>
            </a:r>
          </a:p>
          <a:p>
            <a:r>
              <a:rPr lang="en-US" altLang="zh-CN" dirty="0"/>
              <a:t>Mixture cancer primary tissue and WB</a:t>
            </a:r>
          </a:p>
        </p:txBody>
      </p:sp>
    </p:spTree>
    <p:extLst>
      <p:ext uri="{BB962C8B-B14F-4D97-AF65-F5344CB8AC3E}">
        <p14:creationId xmlns:p14="http://schemas.microsoft.com/office/powerpoint/2010/main" val="345153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61" y="1121004"/>
            <a:ext cx="6418498" cy="2908492"/>
          </a:xfrm>
          <a:prstGeom prst="rect">
            <a:avLst/>
          </a:prstGeom>
        </p:spPr>
      </p:pic>
      <p:sp>
        <p:nvSpPr>
          <p:cNvPr id="3" name="Rectangle 2"/>
          <p:cNvSpPr/>
          <p:nvPr/>
        </p:nvSpPr>
        <p:spPr>
          <a:xfrm>
            <a:off x="0" y="366621"/>
            <a:ext cx="9217891" cy="523220"/>
          </a:xfrm>
          <a:prstGeom prst="rect">
            <a:avLst/>
          </a:prstGeom>
        </p:spPr>
        <p:txBody>
          <a:bodyPr wrap="square">
            <a:spAutoFit/>
          </a:bodyPr>
          <a:lstStyle/>
          <a:p>
            <a:pPr algn="ctr"/>
            <a:r>
              <a:rPr lang="en-US" sz="2800" b="1" dirty="0">
                <a:solidFill>
                  <a:srgbClr val="000000"/>
                </a:solidFill>
                <a:latin typeface="Arial" panose="020B0604020202020204" pitchFamily="34" charset="0"/>
              </a:rPr>
              <a:t>Methylation Haplotype Load Definition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31" y="3901969"/>
            <a:ext cx="3299982" cy="120819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0" y="4757889"/>
                <a:ext cx="9065622" cy="1200329"/>
              </a:xfrm>
              <a:prstGeom prst="rect">
                <a:avLst/>
              </a:prstGeom>
            </p:spPr>
            <p:txBody>
              <a:bodyPr wrap="square">
                <a:spAutoFit/>
              </a:bodyPr>
              <a:lstStyle/>
              <a:p>
                <a:pPr algn="just"/>
                <a:r>
                  <a:rPr lang="en-US" b="1"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a:rPr lang="en-US" b="1" i="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𝐥</m:t>
                    </m:r>
                    <m:r>
                      <a:rPr lang="en-US" b="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b="1" i="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𝐢</m:t>
                    </m:r>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𝑷</m:t>
                    </m:r>
                    <m:d>
                      <m:dPr>
                        <m:ctrlPr>
                          <a:rPr lang="en-US" b="1" i="1">
                            <a:effectLst/>
                            <a:latin typeface="Cambria Math" panose="02040503050406030204" pitchFamily="18" charset="0"/>
                            <a:cs typeface="Cambria Math" panose="02040503050406030204" pitchFamily="18" charset="0"/>
                          </a:rPr>
                        </m:ctrlPr>
                      </m:dPr>
                      <m:e>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𝑴𝑯</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e>
                    </m:d>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b="1"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For a haplotype of length L, we considered all the sub-strings with length from 1 to L in this calculation.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b="1"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We typically used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effectLst/>
                            <a:latin typeface="Cambria Math" panose="02040503050406030204" pitchFamily="18" charset="0"/>
                            <a:cs typeface="Cambria Math" panose="02040503050406030204" pitchFamily="18" charset="0"/>
                          </a:rPr>
                        </m:ctrlPr>
                      </m:sSup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𝟐</m:t>
                        </m:r>
                      </m:sup>
                    </m:sSup>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haplotype. </a:t>
                </a:r>
                <a:endParaRPr 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0" y="4757889"/>
                <a:ext cx="9065622" cy="1200329"/>
              </a:xfrm>
              <a:prstGeom prst="rect">
                <a:avLst/>
              </a:prstGeom>
              <a:blipFill>
                <a:blip r:embed="rId4"/>
                <a:stretch>
                  <a:fillRect l="-538" t="-3046" r="-538" b="-6599"/>
                </a:stretch>
              </a:blipFill>
            </p:spPr>
            <p:txBody>
              <a:bodyPr/>
              <a:lstStyle/>
              <a:p>
                <a:r>
                  <a:rPr lang="en-US">
                    <a:noFill/>
                  </a:rPr>
                  <a:t> </a:t>
                </a:r>
              </a:p>
            </p:txBody>
          </p:sp>
        </mc:Fallback>
      </mc:AlternateContent>
      <p:sp>
        <p:nvSpPr>
          <p:cNvPr id="6" name="Rectangle 5"/>
          <p:cNvSpPr/>
          <p:nvPr/>
        </p:nvSpPr>
        <p:spPr>
          <a:xfrm>
            <a:off x="3159644" y="4260659"/>
            <a:ext cx="6425514" cy="400110"/>
          </a:xfrm>
          <a:prstGeom prst="rect">
            <a:avLst/>
          </a:prstGeom>
        </p:spPr>
        <p:txBody>
          <a:bodyPr wrap="square">
            <a:spAutoFit/>
          </a:bodyPr>
          <a:lstStyle/>
          <a:p>
            <a:pPr algn="just"/>
            <a:r>
              <a:rPr lang="en-US" sz="2000" b="1" dirty="0">
                <a:solidFill>
                  <a:srgbClr val="FF0000"/>
                </a:solidFill>
              </a:rPr>
              <a:t>Give different weight to the </a:t>
            </a:r>
            <a:r>
              <a:rPr lang="en-US" sz="2000" b="1" dirty="0" err="1">
                <a:solidFill>
                  <a:srgbClr val="FF0000"/>
                </a:solidFill>
              </a:rPr>
              <a:t>CpG</a:t>
            </a:r>
            <a:r>
              <a:rPr lang="en-US" sz="2000" b="1" dirty="0">
                <a:solidFill>
                  <a:srgbClr val="FF0000"/>
                </a:solidFill>
              </a:rPr>
              <a:t> in each haplotype  </a:t>
            </a:r>
          </a:p>
        </p:txBody>
      </p:sp>
      <p:sp>
        <p:nvSpPr>
          <p:cNvPr id="7" name="Rectangle 6"/>
          <p:cNvSpPr/>
          <p:nvPr/>
        </p:nvSpPr>
        <p:spPr>
          <a:xfrm>
            <a:off x="1634683" y="6286501"/>
            <a:ext cx="6759223" cy="400110"/>
          </a:xfrm>
          <a:prstGeom prst="rect">
            <a:avLst/>
          </a:prstGeom>
        </p:spPr>
        <p:txBody>
          <a:bodyPr wrap="none">
            <a:spAutoFit/>
          </a:bodyPr>
          <a:lstStyle/>
          <a:p>
            <a:r>
              <a:rPr lang="en-US" sz="2000" b="1" dirty="0">
                <a:solidFill>
                  <a:srgbClr val="FF0000"/>
                </a:solidFill>
              </a:rPr>
              <a:t>Methylation level and pattern of co-methylation (complexity) </a:t>
            </a:r>
            <a:endParaRPr lang="en-US" sz="2000" b="1" dirty="0"/>
          </a:p>
        </p:txBody>
      </p:sp>
    </p:spTree>
    <p:extLst>
      <p:ext uri="{BB962C8B-B14F-4D97-AF65-F5344CB8AC3E}">
        <p14:creationId xmlns:p14="http://schemas.microsoft.com/office/powerpoint/2010/main" val="402958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208" y="117341"/>
            <a:ext cx="4872552" cy="369332"/>
          </a:xfrm>
          <a:prstGeom prst="rect">
            <a:avLst/>
          </a:prstGeom>
        </p:spPr>
        <p:txBody>
          <a:bodyPr wrap="none">
            <a:spAutoFit/>
          </a:bodyPr>
          <a:lstStyle/>
          <a:p>
            <a:r>
              <a:rPr lang="en-US" altLang="zh-CN" dirty="0"/>
              <a:t>Real data deconvolution: 100 </a:t>
            </a:r>
            <a:r>
              <a:rPr lang="en-US" altLang="zh-CN" dirty="0" err="1"/>
              <a:t>tsMHL</a:t>
            </a:r>
            <a:r>
              <a:rPr lang="en-US" altLang="zh-CN" dirty="0"/>
              <a:t> for 11 tissues</a:t>
            </a:r>
            <a:endParaRPr lang="en-US" dirty="0"/>
          </a:p>
        </p:txBody>
      </p:sp>
    </p:spTree>
    <p:extLst>
      <p:ext uri="{BB962C8B-B14F-4D97-AF65-F5344CB8AC3E}">
        <p14:creationId xmlns:p14="http://schemas.microsoft.com/office/powerpoint/2010/main" val="4175601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43368723"/>
              </p:ext>
            </p:extLst>
          </p:nvPr>
        </p:nvGraphicFramePr>
        <p:xfrm>
          <a:off x="408125" y="4120696"/>
          <a:ext cx="4048645" cy="2529099"/>
        </p:xfrm>
        <a:graphic>
          <a:graphicData uri="http://schemas.openxmlformats.org/drawingml/2006/table">
            <a:tbl>
              <a:tblPr>
                <a:tableStyleId>{00A15C55-8517-42AA-B614-E9B94910E393}</a:tableStyleId>
              </a:tblPr>
              <a:tblGrid>
                <a:gridCol w="337387">
                  <a:extLst>
                    <a:ext uri="{9D8B030D-6E8A-4147-A177-3AD203B41FA5}">
                      <a16:colId xmlns:a16="http://schemas.microsoft.com/office/drawing/2014/main" val="329791811"/>
                    </a:ext>
                  </a:extLst>
                </a:gridCol>
                <a:gridCol w="337387">
                  <a:extLst>
                    <a:ext uri="{9D8B030D-6E8A-4147-A177-3AD203B41FA5}">
                      <a16:colId xmlns:a16="http://schemas.microsoft.com/office/drawing/2014/main" val="534803951"/>
                    </a:ext>
                  </a:extLst>
                </a:gridCol>
                <a:gridCol w="337387">
                  <a:extLst>
                    <a:ext uri="{9D8B030D-6E8A-4147-A177-3AD203B41FA5}">
                      <a16:colId xmlns:a16="http://schemas.microsoft.com/office/drawing/2014/main" val="573822099"/>
                    </a:ext>
                  </a:extLst>
                </a:gridCol>
                <a:gridCol w="337387">
                  <a:extLst>
                    <a:ext uri="{9D8B030D-6E8A-4147-A177-3AD203B41FA5}">
                      <a16:colId xmlns:a16="http://schemas.microsoft.com/office/drawing/2014/main" val="3810954441"/>
                    </a:ext>
                  </a:extLst>
                </a:gridCol>
                <a:gridCol w="454112">
                  <a:extLst>
                    <a:ext uri="{9D8B030D-6E8A-4147-A177-3AD203B41FA5}">
                      <a16:colId xmlns:a16="http://schemas.microsoft.com/office/drawing/2014/main" val="1777410298"/>
                    </a:ext>
                  </a:extLst>
                </a:gridCol>
                <a:gridCol w="220663">
                  <a:extLst>
                    <a:ext uri="{9D8B030D-6E8A-4147-A177-3AD203B41FA5}">
                      <a16:colId xmlns:a16="http://schemas.microsoft.com/office/drawing/2014/main" val="207365281"/>
                    </a:ext>
                  </a:extLst>
                </a:gridCol>
                <a:gridCol w="337387">
                  <a:extLst>
                    <a:ext uri="{9D8B030D-6E8A-4147-A177-3AD203B41FA5}">
                      <a16:colId xmlns:a16="http://schemas.microsoft.com/office/drawing/2014/main" val="2498669737"/>
                    </a:ext>
                  </a:extLst>
                </a:gridCol>
                <a:gridCol w="337387">
                  <a:extLst>
                    <a:ext uri="{9D8B030D-6E8A-4147-A177-3AD203B41FA5}">
                      <a16:colId xmlns:a16="http://schemas.microsoft.com/office/drawing/2014/main" val="3154954909"/>
                    </a:ext>
                  </a:extLst>
                </a:gridCol>
                <a:gridCol w="337387">
                  <a:extLst>
                    <a:ext uri="{9D8B030D-6E8A-4147-A177-3AD203B41FA5}">
                      <a16:colId xmlns:a16="http://schemas.microsoft.com/office/drawing/2014/main" val="266069822"/>
                    </a:ext>
                  </a:extLst>
                </a:gridCol>
                <a:gridCol w="337387">
                  <a:extLst>
                    <a:ext uri="{9D8B030D-6E8A-4147-A177-3AD203B41FA5}">
                      <a16:colId xmlns:a16="http://schemas.microsoft.com/office/drawing/2014/main" val="448967391"/>
                    </a:ext>
                  </a:extLst>
                </a:gridCol>
                <a:gridCol w="337387">
                  <a:extLst>
                    <a:ext uri="{9D8B030D-6E8A-4147-A177-3AD203B41FA5}">
                      <a16:colId xmlns:a16="http://schemas.microsoft.com/office/drawing/2014/main" val="2844986406"/>
                    </a:ext>
                  </a:extLst>
                </a:gridCol>
                <a:gridCol w="337387">
                  <a:extLst>
                    <a:ext uri="{9D8B030D-6E8A-4147-A177-3AD203B41FA5}">
                      <a16:colId xmlns:a16="http://schemas.microsoft.com/office/drawing/2014/main" val="1292328724"/>
                    </a:ext>
                  </a:extLst>
                </a:gridCol>
              </a:tblGrid>
              <a:tr h="193480">
                <a:tc>
                  <a:txBody>
                    <a:bodyPr/>
                    <a:lstStyle/>
                    <a:p>
                      <a:pPr algn="l" fontAlgn="b"/>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Brain</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CCT</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Colon</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Esophagus</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dirty="0">
                          <a:effectLst/>
                        </a:rPr>
                        <a:t>Heart</a:t>
                      </a:r>
                      <a:endParaRPr lang="en-US" sz="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Intestine</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Kidney</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Liver</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Lung</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Stomach</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600" u="none" strike="noStrike">
                          <a:effectLst/>
                        </a:rPr>
                        <a:t>WBC</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8473829"/>
                  </a:ext>
                </a:extLst>
              </a:tr>
              <a:tr h="106916">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3514042"/>
                  </a:ext>
                </a:extLst>
              </a:tr>
              <a:tr h="111673">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0.022139</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0.977861</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6848023"/>
                  </a:ext>
                </a:extLst>
              </a:tr>
              <a:tr h="111673">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0.048239</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0.951761</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108267"/>
                  </a:ext>
                </a:extLst>
              </a:tr>
              <a:tr h="111673">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0.079027</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0.920973</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6713035"/>
                  </a:ext>
                </a:extLst>
              </a:tr>
              <a:tr h="111673">
                <a:tc>
                  <a:txBody>
                    <a:bodyPr/>
                    <a:lstStyle/>
                    <a:p>
                      <a:pPr algn="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0.115282</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0.884718</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2311954"/>
                  </a:ext>
                </a:extLst>
              </a:tr>
              <a:tr h="111673">
                <a:tc>
                  <a:txBody>
                    <a:bodyPr/>
                    <a:lstStyle/>
                    <a:p>
                      <a:pPr algn="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dirty="0">
                          <a:effectLst/>
                        </a:rPr>
                        <a:t>0.157767</a:t>
                      </a:r>
                      <a:endParaRPr lang="en-US" sz="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0.842233</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484918"/>
                  </a:ext>
                </a:extLst>
              </a:tr>
              <a:tr h="111673">
                <a:tc>
                  <a:txBody>
                    <a:bodyPr/>
                    <a:lstStyle/>
                    <a:p>
                      <a:pPr algn="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0.207112</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0.792888</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371160"/>
                  </a:ext>
                </a:extLst>
              </a:tr>
              <a:tr h="111673">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0.263627</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0.736373</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9430461"/>
                  </a:ext>
                </a:extLst>
              </a:tr>
              <a:tr h="111673">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0.327087</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0.672913</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9760246"/>
                  </a:ext>
                </a:extLst>
              </a:tr>
              <a:tr h="111673">
                <a:tc>
                  <a:txBody>
                    <a:bodyPr/>
                    <a:lstStyle/>
                    <a:p>
                      <a:pPr algn="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0.396524</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0.603476</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0311222"/>
                  </a:ext>
                </a:extLst>
              </a:tr>
              <a:tr h="111673">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0.470142</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0.529858</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1196623"/>
                  </a:ext>
                </a:extLst>
              </a:tr>
              <a:tr h="111673">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0.545453</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0.454547</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4468375"/>
                  </a:ext>
                </a:extLst>
              </a:tr>
              <a:tr h="111673">
                <a:tc>
                  <a:txBody>
                    <a:bodyPr/>
                    <a:lstStyle/>
                    <a:p>
                      <a:pPr algn="r" fontAlgn="b"/>
                      <a:r>
                        <a:rPr lang="en-US" sz="600" u="none" strike="noStrike">
                          <a:effectLst/>
                        </a:rPr>
                        <a:t>13</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0.619648</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0.380352</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4786454"/>
                  </a:ext>
                </a:extLst>
              </a:tr>
              <a:tr h="111673">
                <a:tc>
                  <a:txBody>
                    <a:bodyPr/>
                    <a:lstStyle/>
                    <a:p>
                      <a:pPr algn="r" fontAlgn="b"/>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0.690096</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0.309904</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9757137"/>
                  </a:ext>
                </a:extLst>
              </a:tr>
              <a:tr h="111673">
                <a:tc>
                  <a:txBody>
                    <a:bodyPr/>
                    <a:lstStyle/>
                    <a:p>
                      <a:pPr algn="r" fontAlgn="b"/>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0.754781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0.245219</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2317850"/>
                  </a:ext>
                </a:extLst>
              </a:tr>
              <a:tr h="111673">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0.812513</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0.187487</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8296810"/>
                  </a:ext>
                </a:extLst>
              </a:tr>
              <a:tr h="111673">
                <a:tc>
                  <a:txBody>
                    <a:bodyPr/>
                    <a:lstStyle/>
                    <a:p>
                      <a:pPr algn="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0.862901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0.137099</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4822789"/>
                  </a:ext>
                </a:extLst>
              </a:tr>
              <a:tr h="111673">
                <a:tc>
                  <a:txBody>
                    <a:bodyPr/>
                    <a:lstStyle/>
                    <a:p>
                      <a:pPr algn="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0.906165</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0.093835</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5361607"/>
                  </a:ext>
                </a:extLst>
              </a:tr>
              <a:tr h="111673">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0.942909</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0.057091</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6124327"/>
                  </a:ext>
                </a:extLst>
              </a:tr>
              <a:tr h="111673">
                <a:tc>
                  <a:txBody>
                    <a:bodyPr/>
                    <a:lstStyle/>
                    <a:p>
                      <a:pPr algn="r" fontAlgn="b"/>
                      <a:r>
                        <a:rPr lang="en-US" sz="600" u="none" strike="noStrike">
                          <a:effectLst/>
                        </a:rPr>
                        <a:t>20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0.973914</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0.026086</a:t>
                      </a:r>
                      <a:endParaRPr lang="en-US" sz="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3693776"/>
                  </a:ext>
                </a:extLst>
              </a:tr>
              <a:tr h="106916">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0736958"/>
                  </a:ext>
                </a:extLst>
              </a:tr>
            </a:tbl>
          </a:graphicData>
        </a:graphic>
      </p:graphicFrame>
      <p:sp>
        <p:nvSpPr>
          <p:cNvPr id="3" name="Rectangle 2"/>
          <p:cNvSpPr/>
          <p:nvPr/>
        </p:nvSpPr>
        <p:spPr>
          <a:xfrm>
            <a:off x="399288" y="3752814"/>
            <a:ext cx="1267661" cy="369332"/>
          </a:xfrm>
          <a:prstGeom prst="rect">
            <a:avLst/>
          </a:prstGeom>
        </p:spPr>
        <p:txBody>
          <a:bodyPr wrap="square">
            <a:spAutoFit/>
          </a:bodyPr>
          <a:lstStyle/>
          <a:p>
            <a:r>
              <a:rPr lang="en-US" dirty="0"/>
              <a:t>100 </a:t>
            </a:r>
            <a:r>
              <a:rPr lang="en-US" dirty="0" err="1"/>
              <a:t>tsMHL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78036866"/>
              </p:ext>
            </p:extLst>
          </p:nvPr>
        </p:nvGraphicFramePr>
        <p:xfrm>
          <a:off x="4653367" y="4104293"/>
          <a:ext cx="4378261" cy="2545504"/>
        </p:xfrm>
        <a:graphic>
          <a:graphicData uri="http://schemas.openxmlformats.org/drawingml/2006/table">
            <a:tbl>
              <a:tblPr>
                <a:tableStyleId>{00A15C55-8517-42AA-B614-E9B94910E393}</a:tableStyleId>
              </a:tblPr>
              <a:tblGrid>
                <a:gridCol w="364855">
                  <a:extLst>
                    <a:ext uri="{9D8B030D-6E8A-4147-A177-3AD203B41FA5}">
                      <a16:colId xmlns:a16="http://schemas.microsoft.com/office/drawing/2014/main" val="3934206559"/>
                    </a:ext>
                  </a:extLst>
                </a:gridCol>
                <a:gridCol w="364855">
                  <a:extLst>
                    <a:ext uri="{9D8B030D-6E8A-4147-A177-3AD203B41FA5}">
                      <a16:colId xmlns:a16="http://schemas.microsoft.com/office/drawing/2014/main" val="914201645"/>
                    </a:ext>
                  </a:extLst>
                </a:gridCol>
                <a:gridCol w="364855">
                  <a:extLst>
                    <a:ext uri="{9D8B030D-6E8A-4147-A177-3AD203B41FA5}">
                      <a16:colId xmlns:a16="http://schemas.microsoft.com/office/drawing/2014/main" val="273825993"/>
                    </a:ext>
                  </a:extLst>
                </a:gridCol>
                <a:gridCol w="364855">
                  <a:extLst>
                    <a:ext uri="{9D8B030D-6E8A-4147-A177-3AD203B41FA5}">
                      <a16:colId xmlns:a16="http://schemas.microsoft.com/office/drawing/2014/main" val="209516511"/>
                    </a:ext>
                  </a:extLst>
                </a:gridCol>
                <a:gridCol w="481289">
                  <a:extLst>
                    <a:ext uri="{9D8B030D-6E8A-4147-A177-3AD203B41FA5}">
                      <a16:colId xmlns:a16="http://schemas.microsoft.com/office/drawing/2014/main" val="1781269558"/>
                    </a:ext>
                  </a:extLst>
                </a:gridCol>
                <a:gridCol w="248422">
                  <a:extLst>
                    <a:ext uri="{9D8B030D-6E8A-4147-A177-3AD203B41FA5}">
                      <a16:colId xmlns:a16="http://schemas.microsoft.com/office/drawing/2014/main" val="1917823237"/>
                    </a:ext>
                  </a:extLst>
                </a:gridCol>
                <a:gridCol w="364855">
                  <a:extLst>
                    <a:ext uri="{9D8B030D-6E8A-4147-A177-3AD203B41FA5}">
                      <a16:colId xmlns:a16="http://schemas.microsoft.com/office/drawing/2014/main" val="1463460359"/>
                    </a:ext>
                  </a:extLst>
                </a:gridCol>
                <a:gridCol w="364855">
                  <a:extLst>
                    <a:ext uri="{9D8B030D-6E8A-4147-A177-3AD203B41FA5}">
                      <a16:colId xmlns:a16="http://schemas.microsoft.com/office/drawing/2014/main" val="3964645728"/>
                    </a:ext>
                  </a:extLst>
                </a:gridCol>
                <a:gridCol w="364855">
                  <a:extLst>
                    <a:ext uri="{9D8B030D-6E8A-4147-A177-3AD203B41FA5}">
                      <a16:colId xmlns:a16="http://schemas.microsoft.com/office/drawing/2014/main" val="4058802201"/>
                    </a:ext>
                  </a:extLst>
                </a:gridCol>
                <a:gridCol w="364855">
                  <a:extLst>
                    <a:ext uri="{9D8B030D-6E8A-4147-A177-3AD203B41FA5}">
                      <a16:colId xmlns:a16="http://schemas.microsoft.com/office/drawing/2014/main" val="2891520911"/>
                    </a:ext>
                  </a:extLst>
                </a:gridCol>
                <a:gridCol w="364855">
                  <a:extLst>
                    <a:ext uri="{9D8B030D-6E8A-4147-A177-3AD203B41FA5}">
                      <a16:colId xmlns:a16="http://schemas.microsoft.com/office/drawing/2014/main" val="1525983279"/>
                    </a:ext>
                  </a:extLst>
                </a:gridCol>
                <a:gridCol w="364855">
                  <a:extLst>
                    <a:ext uri="{9D8B030D-6E8A-4147-A177-3AD203B41FA5}">
                      <a16:colId xmlns:a16="http://schemas.microsoft.com/office/drawing/2014/main" val="2369861882"/>
                    </a:ext>
                  </a:extLst>
                </a:gridCol>
              </a:tblGrid>
              <a:tr h="211207">
                <a:tc>
                  <a:txBody>
                    <a:bodyPr/>
                    <a:lstStyle/>
                    <a:p>
                      <a:pPr algn="l" fontAlgn="b"/>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Brain</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CCT</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Colon</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Esophagus</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Heart</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Intestine</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Kidney</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Liver</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Lung</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Stomach</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600" u="none" strike="noStrike">
                          <a:effectLst/>
                        </a:rPr>
                        <a:t>WBC</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648717868"/>
                  </a:ext>
                </a:extLst>
              </a:tr>
              <a:tr h="111157">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60706138"/>
                  </a:ext>
                </a:extLst>
              </a:tr>
              <a:tr h="111157">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0.020097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0.979903</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283673820"/>
                  </a:ext>
                </a:extLst>
              </a:tr>
              <a:tr h="111157">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0.043238</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0.956762</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146417039"/>
                  </a:ext>
                </a:extLst>
              </a:tr>
              <a:tr h="111157">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0.069938</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0.930062</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551868767"/>
                  </a:ext>
                </a:extLst>
              </a:tr>
              <a:tr h="111157">
                <a:tc>
                  <a:txBody>
                    <a:bodyPr/>
                    <a:lstStyle/>
                    <a:p>
                      <a:pPr algn="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0.10077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0.89923</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4011579096"/>
                  </a:ext>
                </a:extLst>
              </a:tr>
              <a:tr h="111157">
                <a:tc>
                  <a:txBody>
                    <a:bodyPr/>
                    <a:lstStyle/>
                    <a:p>
                      <a:pPr algn="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0.136342</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0.863658</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195456429"/>
                  </a:ext>
                </a:extLst>
              </a:tr>
              <a:tr h="111157">
                <a:tc>
                  <a:txBody>
                    <a:bodyPr/>
                    <a:lstStyle/>
                    <a:p>
                      <a:pPr algn="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0.17726</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0.82274</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769981464"/>
                  </a:ext>
                </a:extLst>
              </a:tr>
              <a:tr h="111157">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0.224048</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0.775952</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783850224"/>
                  </a:ext>
                </a:extLst>
              </a:tr>
              <a:tr h="111157">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0.277041</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0.722959</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214764179"/>
                  </a:ext>
                </a:extLst>
              </a:tr>
              <a:tr h="111157">
                <a:tc>
                  <a:txBody>
                    <a:bodyPr/>
                    <a:lstStyle/>
                    <a:p>
                      <a:pPr algn="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0.336237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0.663763</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877793706"/>
                  </a:ext>
                </a:extLst>
              </a:tr>
              <a:tr h="111157">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dirty="0">
                          <a:effectLst/>
                        </a:rPr>
                        <a:t>0.401145</a:t>
                      </a:r>
                      <a:endParaRPr lang="en-US" sz="600" b="0" i="0" u="none" strike="noStrike" dirty="0">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0.598855</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081352403"/>
                  </a:ext>
                </a:extLst>
              </a:tr>
              <a:tr h="111157">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0.470667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0.529333</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454280587"/>
                  </a:ext>
                </a:extLst>
              </a:tr>
              <a:tr h="111157">
                <a:tc>
                  <a:txBody>
                    <a:bodyPr/>
                    <a:lstStyle/>
                    <a:p>
                      <a:pPr algn="r" fontAlgn="b"/>
                      <a:r>
                        <a:rPr lang="en-US" sz="600" u="none" strike="noStrike">
                          <a:effectLst/>
                        </a:rPr>
                        <a:t>13</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0.543085</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0.456915</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178329491"/>
                  </a:ext>
                </a:extLst>
              </a:tr>
              <a:tr h="111157">
                <a:tc>
                  <a:txBody>
                    <a:bodyPr/>
                    <a:lstStyle/>
                    <a:p>
                      <a:pPr algn="r" fontAlgn="b"/>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0.616212</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0.383788</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964208721"/>
                  </a:ext>
                </a:extLst>
              </a:tr>
              <a:tr h="111157">
                <a:tc>
                  <a:txBody>
                    <a:bodyPr/>
                    <a:lstStyle/>
                    <a:p>
                      <a:pPr algn="r" fontAlgn="b"/>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0.687687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0.312313</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449746518"/>
                  </a:ext>
                </a:extLst>
              </a:tr>
              <a:tr h="111157">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0.75534</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0.24466</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218255496"/>
                  </a:ext>
                </a:extLst>
              </a:tr>
              <a:tr h="111157">
                <a:tc>
                  <a:txBody>
                    <a:bodyPr/>
                    <a:lstStyle/>
                    <a:p>
                      <a:pPr algn="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0.817505</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0.182495</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500288367"/>
                  </a:ext>
                </a:extLst>
              </a:tr>
              <a:tr h="111157">
                <a:tc>
                  <a:txBody>
                    <a:bodyPr/>
                    <a:lstStyle/>
                    <a:p>
                      <a:pPr algn="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0.873174</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0.126826</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371188241"/>
                  </a:ext>
                </a:extLst>
              </a:tr>
              <a:tr h="111157">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0.921984</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0.078016</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072229867"/>
                  </a:ext>
                </a:extLst>
              </a:tr>
              <a:tr h="111157">
                <a:tc>
                  <a:txBody>
                    <a:bodyPr/>
                    <a:lstStyle/>
                    <a:p>
                      <a:pPr algn="r" fontAlgn="b"/>
                      <a:r>
                        <a:rPr lang="en-US" sz="600" u="none" strike="noStrike">
                          <a:effectLst/>
                        </a:rPr>
                        <a:t>20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0.964093</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0.035907</a:t>
                      </a:r>
                      <a:endParaRPr lang="en-US" sz="6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485346773"/>
                  </a:ext>
                </a:extLst>
              </a:tr>
              <a:tr h="111157">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600" u="none" strike="noStrike" dirty="0">
                          <a:effectLst/>
                        </a:rPr>
                        <a:t>0</a:t>
                      </a:r>
                      <a:endParaRPr lang="en-US" sz="600" b="0" i="0" u="none" strike="noStrike" dirty="0">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533044299"/>
                  </a:ext>
                </a:extLst>
              </a:tr>
            </a:tbl>
          </a:graphicData>
        </a:graphic>
      </p:graphicFrame>
      <p:sp>
        <p:nvSpPr>
          <p:cNvPr id="5" name="Rectangle 4"/>
          <p:cNvSpPr/>
          <p:nvPr/>
        </p:nvSpPr>
        <p:spPr>
          <a:xfrm>
            <a:off x="4653367" y="3752814"/>
            <a:ext cx="1391843" cy="369332"/>
          </a:xfrm>
          <a:prstGeom prst="rect">
            <a:avLst/>
          </a:prstGeom>
        </p:spPr>
        <p:txBody>
          <a:bodyPr wrap="square">
            <a:spAutoFit/>
          </a:bodyPr>
          <a:lstStyle/>
          <a:p>
            <a:r>
              <a:rPr lang="en-US" dirty="0"/>
              <a:t>1000 </a:t>
            </a:r>
            <a:r>
              <a:rPr lang="en-US" dirty="0" err="1"/>
              <a:t>tsMHL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1077193"/>
              </p:ext>
            </p:extLst>
          </p:nvPr>
        </p:nvGraphicFramePr>
        <p:xfrm>
          <a:off x="1873682" y="572763"/>
          <a:ext cx="4968816" cy="3032451"/>
        </p:xfrm>
        <a:graphic>
          <a:graphicData uri="http://schemas.openxmlformats.org/drawingml/2006/table">
            <a:tbl>
              <a:tblPr>
                <a:tableStyleId>{21E4AEA4-8DFA-4A89-87EB-49C32662AFE0}</a:tableStyleId>
              </a:tblPr>
              <a:tblGrid>
                <a:gridCol w="414068">
                  <a:extLst>
                    <a:ext uri="{9D8B030D-6E8A-4147-A177-3AD203B41FA5}">
                      <a16:colId xmlns:a16="http://schemas.microsoft.com/office/drawing/2014/main" val="3053936300"/>
                    </a:ext>
                  </a:extLst>
                </a:gridCol>
                <a:gridCol w="414068">
                  <a:extLst>
                    <a:ext uri="{9D8B030D-6E8A-4147-A177-3AD203B41FA5}">
                      <a16:colId xmlns:a16="http://schemas.microsoft.com/office/drawing/2014/main" val="654625103"/>
                    </a:ext>
                  </a:extLst>
                </a:gridCol>
                <a:gridCol w="414068">
                  <a:extLst>
                    <a:ext uri="{9D8B030D-6E8A-4147-A177-3AD203B41FA5}">
                      <a16:colId xmlns:a16="http://schemas.microsoft.com/office/drawing/2014/main" val="258686090"/>
                    </a:ext>
                  </a:extLst>
                </a:gridCol>
                <a:gridCol w="414068">
                  <a:extLst>
                    <a:ext uri="{9D8B030D-6E8A-4147-A177-3AD203B41FA5}">
                      <a16:colId xmlns:a16="http://schemas.microsoft.com/office/drawing/2014/main" val="1974864573"/>
                    </a:ext>
                  </a:extLst>
                </a:gridCol>
                <a:gridCol w="479169">
                  <a:extLst>
                    <a:ext uri="{9D8B030D-6E8A-4147-A177-3AD203B41FA5}">
                      <a16:colId xmlns:a16="http://schemas.microsoft.com/office/drawing/2014/main" val="287356271"/>
                    </a:ext>
                  </a:extLst>
                </a:gridCol>
                <a:gridCol w="348967">
                  <a:extLst>
                    <a:ext uri="{9D8B030D-6E8A-4147-A177-3AD203B41FA5}">
                      <a16:colId xmlns:a16="http://schemas.microsoft.com/office/drawing/2014/main" val="2798231929"/>
                    </a:ext>
                  </a:extLst>
                </a:gridCol>
                <a:gridCol w="414068">
                  <a:extLst>
                    <a:ext uri="{9D8B030D-6E8A-4147-A177-3AD203B41FA5}">
                      <a16:colId xmlns:a16="http://schemas.microsoft.com/office/drawing/2014/main" val="893560360"/>
                    </a:ext>
                  </a:extLst>
                </a:gridCol>
                <a:gridCol w="414068">
                  <a:extLst>
                    <a:ext uri="{9D8B030D-6E8A-4147-A177-3AD203B41FA5}">
                      <a16:colId xmlns:a16="http://schemas.microsoft.com/office/drawing/2014/main" val="1197768984"/>
                    </a:ext>
                  </a:extLst>
                </a:gridCol>
                <a:gridCol w="414068">
                  <a:extLst>
                    <a:ext uri="{9D8B030D-6E8A-4147-A177-3AD203B41FA5}">
                      <a16:colId xmlns:a16="http://schemas.microsoft.com/office/drawing/2014/main" val="1182328747"/>
                    </a:ext>
                  </a:extLst>
                </a:gridCol>
                <a:gridCol w="414068">
                  <a:extLst>
                    <a:ext uri="{9D8B030D-6E8A-4147-A177-3AD203B41FA5}">
                      <a16:colId xmlns:a16="http://schemas.microsoft.com/office/drawing/2014/main" val="3130729470"/>
                    </a:ext>
                  </a:extLst>
                </a:gridCol>
                <a:gridCol w="414068">
                  <a:extLst>
                    <a:ext uri="{9D8B030D-6E8A-4147-A177-3AD203B41FA5}">
                      <a16:colId xmlns:a16="http://schemas.microsoft.com/office/drawing/2014/main" val="4193721150"/>
                    </a:ext>
                  </a:extLst>
                </a:gridCol>
                <a:gridCol w="414068">
                  <a:extLst>
                    <a:ext uri="{9D8B030D-6E8A-4147-A177-3AD203B41FA5}">
                      <a16:colId xmlns:a16="http://schemas.microsoft.com/office/drawing/2014/main" val="2334250652"/>
                    </a:ext>
                  </a:extLst>
                </a:gridCol>
              </a:tblGrid>
              <a:tr h="149175">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Brain</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CCT</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Colon</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Esophagus</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Heart</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Intestine</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Kidney</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Liver</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Lung</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Stomach</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r>
                        <a:rPr lang="en-US" sz="800" u="none" strike="noStrike">
                          <a:effectLst/>
                        </a:rPr>
                        <a:t>WBC</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761644523"/>
                  </a:ext>
                </a:extLst>
              </a:tr>
              <a:tr h="114419">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353661041"/>
                  </a:ext>
                </a:extLst>
              </a:tr>
              <a:tr h="114419">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0.023347</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0.976653</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457353420"/>
                  </a:ext>
                </a:extLst>
              </a:tr>
              <a:tr h="114419">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0.050788</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0.949212</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35283981"/>
                  </a:ext>
                </a:extLst>
              </a:tr>
              <a:tr h="114419">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0.08303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0.91697</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564209898"/>
                  </a:ext>
                </a:extLst>
              </a:tr>
              <a:tr h="114419">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0.120807</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0.879193</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008264399"/>
                  </a:ext>
                </a:extLst>
              </a:tr>
              <a:tr h="114419">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0.164803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0.835197</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362633261"/>
                  </a:ext>
                </a:extLst>
              </a:tr>
              <a:tr h="114419">
                <a:tc>
                  <a:txBody>
                    <a:bodyPr/>
                    <a:lstStyle/>
                    <a:p>
                      <a:pPr algn="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0.215526</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0.784474</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446493672"/>
                  </a:ext>
                </a:extLst>
              </a:tr>
              <a:tr h="114419">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0.273133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0.726867</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166475579"/>
                  </a:ext>
                </a:extLst>
              </a:tr>
              <a:tr h="114419">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0.337228</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0.662772</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275674536"/>
                  </a:ext>
                </a:extLst>
              </a:tr>
              <a:tr h="114419">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0.406705</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0.593295</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664228836"/>
                  </a:ext>
                </a:extLst>
              </a:tr>
              <a:tr h="114419">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0.479714</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0.520286</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875194785"/>
                  </a:ext>
                </a:extLst>
              </a:tr>
              <a:tr h="114419">
                <a:tc>
                  <a:txBody>
                    <a:bodyPr/>
                    <a:lstStyle/>
                    <a:p>
                      <a:pPr algn="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0.553837</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0.446163</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024971441"/>
                  </a:ext>
                </a:extLst>
              </a:tr>
              <a:tr h="114419">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0.626456</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0.373544</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330999992"/>
                  </a:ext>
                </a:extLst>
              </a:tr>
              <a:tr h="114419">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0.695192</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0.304808</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17316783"/>
                  </a:ext>
                </a:extLst>
              </a:tr>
              <a:tr h="114419">
                <a:tc>
                  <a:txBody>
                    <a:bodyPr/>
                    <a:lstStyle/>
                    <a:p>
                      <a:pPr algn="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0.758263</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0.241737</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670866317"/>
                  </a:ext>
                </a:extLst>
              </a:tr>
              <a:tr h="114419">
                <a:tc>
                  <a:txBody>
                    <a:bodyPr/>
                    <a:lstStyle/>
                    <a:p>
                      <a:pPr algn="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0.814644</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0.185356</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4171403440"/>
                  </a:ext>
                </a:extLst>
              </a:tr>
              <a:tr h="114419">
                <a:tc>
                  <a:txBody>
                    <a:bodyPr/>
                    <a:lstStyle/>
                    <a:p>
                      <a:pPr algn="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0.86402</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0.13598</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3541657584"/>
                  </a:ext>
                </a:extLst>
              </a:tr>
              <a:tr h="114419">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0.906615</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0.093385</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498970937"/>
                  </a:ext>
                </a:extLst>
              </a:tr>
              <a:tr h="114419">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0.942989</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0.057011</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161002848"/>
                  </a:ext>
                </a:extLst>
              </a:tr>
              <a:tr h="114419">
                <a:tc>
                  <a:txBody>
                    <a:bodyPr/>
                    <a:lstStyle/>
                    <a:p>
                      <a:pPr algn="r" fontAlgn="b"/>
                      <a:r>
                        <a:rPr lang="en-US" sz="800" u="none" strike="noStrike">
                          <a:effectLst/>
                        </a:rPr>
                        <a:t>20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0.973865</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0.026135</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2845170170"/>
                  </a:ext>
                </a:extLst>
              </a:tr>
              <a:tr h="114419">
                <a:tc>
                  <a:txBody>
                    <a:bodyPr/>
                    <a:lstStyle/>
                    <a:p>
                      <a:pPr algn="r" fontAlgn="b"/>
                      <a:r>
                        <a:rPr lang="en-US" sz="800" u="none" strike="noStrike">
                          <a:effectLst/>
                        </a:rPr>
                        <a:t>21</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1771429883"/>
                  </a:ext>
                </a:extLst>
              </a:tr>
              <a:tr h="114419">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9138" marR="9138" marT="9138"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9138" marR="9138" marT="9138" marB="0" anchor="b"/>
                </a:tc>
                <a:extLst>
                  <a:ext uri="{0D108BD9-81ED-4DB2-BD59-A6C34878D82A}">
                    <a16:rowId xmlns:a16="http://schemas.microsoft.com/office/drawing/2014/main" val="809313760"/>
                  </a:ext>
                </a:extLst>
              </a:tr>
            </a:tbl>
          </a:graphicData>
        </a:graphic>
      </p:graphicFrame>
      <p:sp>
        <p:nvSpPr>
          <p:cNvPr id="7" name="Rectangle 6"/>
          <p:cNvSpPr/>
          <p:nvPr/>
        </p:nvSpPr>
        <p:spPr>
          <a:xfrm>
            <a:off x="3734084" y="203430"/>
            <a:ext cx="1077539" cy="369332"/>
          </a:xfrm>
          <a:prstGeom prst="rect">
            <a:avLst/>
          </a:prstGeom>
        </p:spPr>
        <p:txBody>
          <a:bodyPr wrap="none">
            <a:spAutoFit/>
          </a:bodyPr>
          <a:lstStyle/>
          <a:p>
            <a:r>
              <a:rPr lang="en-US" dirty="0"/>
              <a:t>10 </a:t>
            </a:r>
            <a:r>
              <a:rPr lang="en-US" dirty="0" err="1"/>
              <a:t>tsMHL</a:t>
            </a:r>
            <a:endParaRPr lang="en-US" dirty="0"/>
          </a:p>
        </p:txBody>
      </p:sp>
    </p:spTree>
    <p:extLst>
      <p:ext uri="{BB962C8B-B14F-4D97-AF65-F5344CB8AC3E}">
        <p14:creationId xmlns:p14="http://schemas.microsoft.com/office/powerpoint/2010/main" val="1488312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436" y="715147"/>
            <a:ext cx="3099656" cy="369332"/>
          </a:xfrm>
          <a:prstGeom prst="rect">
            <a:avLst/>
          </a:prstGeom>
        </p:spPr>
        <p:txBody>
          <a:bodyPr wrap="square">
            <a:spAutoFit/>
          </a:bodyPr>
          <a:lstStyle/>
          <a:p>
            <a:r>
              <a:rPr lang="en-US" dirty="0"/>
              <a:t>1000 </a:t>
            </a:r>
            <a:r>
              <a:rPr lang="en-US" dirty="0" err="1"/>
              <a:t>tsMHL</a:t>
            </a:r>
            <a:r>
              <a:rPr lang="zh-CN" altLang="en-US" dirty="0"/>
              <a:t>， </a:t>
            </a:r>
            <a:r>
              <a:rPr lang="en-US" altLang="zh-CN" dirty="0"/>
              <a:t>CCT, Colon, WB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25553610"/>
              </p:ext>
            </p:extLst>
          </p:nvPr>
        </p:nvGraphicFramePr>
        <p:xfrm>
          <a:off x="635436" y="1257300"/>
          <a:ext cx="7594164" cy="4191000"/>
        </p:xfrm>
        <a:graphic>
          <a:graphicData uri="http://schemas.openxmlformats.org/drawingml/2006/table">
            <a:tbl>
              <a:tblPr>
                <a:tableStyleId>{21E4AEA4-8DFA-4A89-87EB-49C32662AFE0}</a:tableStyleId>
              </a:tblPr>
              <a:tblGrid>
                <a:gridCol w="836903">
                  <a:extLst>
                    <a:ext uri="{9D8B030D-6E8A-4147-A177-3AD203B41FA5}">
                      <a16:colId xmlns:a16="http://schemas.microsoft.com/office/drawing/2014/main" val="3997426523"/>
                    </a:ext>
                  </a:extLst>
                </a:gridCol>
                <a:gridCol w="428791">
                  <a:extLst>
                    <a:ext uri="{9D8B030D-6E8A-4147-A177-3AD203B41FA5}">
                      <a16:colId xmlns:a16="http://schemas.microsoft.com/office/drawing/2014/main" val="1324159770"/>
                    </a:ext>
                  </a:extLst>
                </a:gridCol>
                <a:gridCol w="632847">
                  <a:extLst>
                    <a:ext uri="{9D8B030D-6E8A-4147-A177-3AD203B41FA5}">
                      <a16:colId xmlns:a16="http://schemas.microsoft.com/office/drawing/2014/main" val="2672183740"/>
                    </a:ext>
                  </a:extLst>
                </a:gridCol>
                <a:gridCol w="632847">
                  <a:extLst>
                    <a:ext uri="{9D8B030D-6E8A-4147-A177-3AD203B41FA5}">
                      <a16:colId xmlns:a16="http://schemas.microsoft.com/office/drawing/2014/main" val="2275612162"/>
                    </a:ext>
                  </a:extLst>
                </a:gridCol>
                <a:gridCol w="766925">
                  <a:extLst>
                    <a:ext uri="{9D8B030D-6E8A-4147-A177-3AD203B41FA5}">
                      <a16:colId xmlns:a16="http://schemas.microsoft.com/office/drawing/2014/main" val="3183926976"/>
                    </a:ext>
                  </a:extLst>
                </a:gridCol>
                <a:gridCol w="498769">
                  <a:extLst>
                    <a:ext uri="{9D8B030D-6E8A-4147-A177-3AD203B41FA5}">
                      <a16:colId xmlns:a16="http://schemas.microsoft.com/office/drawing/2014/main" val="3759522253"/>
                    </a:ext>
                  </a:extLst>
                </a:gridCol>
                <a:gridCol w="632847">
                  <a:extLst>
                    <a:ext uri="{9D8B030D-6E8A-4147-A177-3AD203B41FA5}">
                      <a16:colId xmlns:a16="http://schemas.microsoft.com/office/drawing/2014/main" val="190587963"/>
                    </a:ext>
                  </a:extLst>
                </a:gridCol>
                <a:gridCol w="632847">
                  <a:extLst>
                    <a:ext uri="{9D8B030D-6E8A-4147-A177-3AD203B41FA5}">
                      <a16:colId xmlns:a16="http://schemas.microsoft.com/office/drawing/2014/main" val="3862000841"/>
                    </a:ext>
                  </a:extLst>
                </a:gridCol>
                <a:gridCol w="632847">
                  <a:extLst>
                    <a:ext uri="{9D8B030D-6E8A-4147-A177-3AD203B41FA5}">
                      <a16:colId xmlns:a16="http://schemas.microsoft.com/office/drawing/2014/main" val="3371874987"/>
                    </a:ext>
                  </a:extLst>
                </a:gridCol>
                <a:gridCol w="632847">
                  <a:extLst>
                    <a:ext uri="{9D8B030D-6E8A-4147-A177-3AD203B41FA5}">
                      <a16:colId xmlns:a16="http://schemas.microsoft.com/office/drawing/2014/main" val="1704406424"/>
                    </a:ext>
                  </a:extLst>
                </a:gridCol>
                <a:gridCol w="632847">
                  <a:extLst>
                    <a:ext uri="{9D8B030D-6E8A-4147-A177-3AD203B41FA5}">
                      <a16:colId xmlns:a16="http://schemas.microsoft.com/office/drawing/2014/main" val="3066689194"/>
                    </a:ext>
                  </a:extLst>
                </a:gridCol>
                <a:gridCol w="632847">
                  <a:extLst>
                    <a:ext uri="{9D8B030D-6E8A-4147-A177-3AD203B41FA5}">
                      <a16:colId xmlns:a16="http://schemas.microsoft.com/office/drawing/2014/main" val="2697340066"/>
                    </a:ext>
                  </a:extLst>
                </a:gridCol>
              </a:tblGrid>
              <a:tr h="190500">
                <a:tc>
                  <a:txBody>
                    <a:bodyPr/>
                    <a:lstStyle/>
                    <a:p>
                      <a:pPr algn="l" fontAlgn="b"/>
                      <a:r>
                        <a:rPr lang="en-US" sz="1100" u="none" strike="noStrike">
                          <a:effectLst/>
                        </a:rPr>
                        <a:t>Proportion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Brain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Colon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Esophagus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Heart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Intestine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Kidney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Liver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Lung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Stomach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WBC</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3558674"/>
                  </a:ext>
                </a:extLst>
              </a:tr>
              <a:tr h="190500">
                <a:tc>
                  <a:txBody>
                    <a:bodyPr/>
                    <a:lstStyle/>
                    <a:p>
                      <a:pPr algn="r" fontAlgn="b"/>
                      <a:r>
                        <a:rPr lang="en-US" sz="1100" b="1" u="none" strike="noStrike" dirty="0">
                          <a:solidFill>
                            <a:srgbClr val="FF0000"/>
                          </a:solidFill>
                          <a:effectLst/>
                        </a:rPr>
                        <a:t>0</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1000292"/>
                  </a:ext>
                </a:extLst>
              </a:tr>
              <a:tr h="190500">
                <a:tc>
                  <a:txBody>
                    <a:bodyPr/>
                    <a:lstStyle/>
                    <a:p>
                      <a:pPr algn="r" fontAlgn="b"/>
                      <a:r>
                        <a:rPr lang="en-US" sz="1100" b="1" u="none" strike="noStrike" dirty="0">
                          <a:solidFill>
                            <a:srgbClr val="FF0000"/>
                          </a:solidFill>
                          <a:effectLst/>
                        </a:rPr>
                        <a:t>0.025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0.00616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0.009586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0.984254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203046"/>
                  </a:ext>
                </a:extLst>
              </a:tr>
              <a:tr h="190500">
                <a:tc>
                  <a:txBody>
                    <a:bodyPr/>
                    <a:lstStyle/>
                    <a:p>
                      <a:pPr algn="r" fontAlgn="b"/>
                      <a:r>
                        <a:rPr lang="en-US" sz="1100" b="1" u="none" strike="noStrike">
                          <a:solidFill>
                            <a:srgbClr val="FF0000"/>
                          </a:solidFill>
                          <a:effectLst/>
                        </a:rPr>
                        <a:t>0.05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0.013301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0.020459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0.96624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1842896"/>
                  </a:ext>
                </a:extLst>
              </a:tr>
              <a:tr h="190500">
                <a:tc>
                  <a:txBody>
                    <a:bodyPr/>
                    <a:lstStyle/>
                    <a:p>
                      <a:pPr algn="r" fontAlgn="b"/>
                      <a:r>
                        <a:rPr lang="en-US" sz="1100" b="1" u="none" strike="noStrike">
                          <a:solidFill>
                            <a:srgbClr val="FF0000"/>
                          </a:solidFill>
                          <a:effectLst/>
                        </a:rPr>
                        <a:t>0.075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0.021616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0.032837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0.945546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9042851"/>
                  </a:ext>
                </a:extLst>
              </a:tr>
              <a:tr h="190500">
                <a:tc>
                  <a:txBody>
                    <a:bodyPr/>
                    <a:lstStyle/>
                    <a:p>
                      <a:pPr algn="r" fontAlgn="b"/>
                      <a:r>
                        <a:rPr lang="en-US" sz="1100" b="1" u="none" strike="noStrike" dirty="0">
                          <a:solidFill>
                            <a:srgbClr val="FF0000"/>
                          </a:solidFill>
                          <a:effectLst/>
                        </a:rPr>
                        <a:t>0.1</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0.031335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0.046978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0.921687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6020381"/>
                  </a:ext>
                </a:extLst>
              </a:tr>
              <a:tr h="190500">
                <a:tc>
                  <a:txBody>
                    <a:bodyPr/>
                    <a:lstStyle/>
                    <a:p>
                      <a:pPr algn="r" fontAlgn="b"/>
                      <a:r>
                        <a:rPr lang="en-US" sz="1100" b="1" u="none" strike="noStrike" dirty="0">
                          <a:solidFill>
                            <a:srgbClr val="FF0000"/>
                          </a:solidFill>
                          <a:effectLst/>
                        </a:rPr>
                        <a:t>0.125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0.042731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0.063177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0.894092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3555278"/>
                  </a:ext>
                </a:extLst>
              </a:tr>
              <a:tr h="190500">
                <a:tc>
                  <a:txBody>
                    <a:bodyPr/>
                    <a:lstStyle/>
                    <a:p>
                      <a:pPr algn="r" fontAlgn="b"/>
                      <a:r>
                        <a:rPr lang="en-US" sz="1100" b="1" u="none" strike="noStrike">
                          <a:solidFill>
                            <a:srgbClr val="FF0000"/>
                          </a:solidFill>
                          <a:effectLst/>
                        </a:rPr>
                        <a:t>0.15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0.056127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0.081772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0.8621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2510548"/>
                  </a:ext>
                </a:extLst>
              </a:tr>
              <a:tr h="190500">
                <a:tc>
                  <a:txBody>
                    <a:bodyPr/>
                    <a:lstStyle/>
                    <a:p>
                      <a:pPr algn="r" fontAlgn="b"/>
                      <a:r>
                        <a:rPr lang="en-US" sz="1100" b="1" u="none" strike="noStrike">
                          <a:solidFill>
                            <a:srgbClr val="FF0000"/>
                          </a:solidFill>
                          <a:effectLst/>
                        </a:rPr>
                        <a:t>0.175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0.071896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0.103135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0.824969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7476415"/>
                  </a:ext>
                </a:extLst>
              </a:tr>
              <a:tr h="190500">
                <a:tc>
                  <a:txBody>
                    <a:bodyPr/>
                    <a:lstStyle/>
                    <a:p>
                      <a:pPr algn="r" fontAlgn="b"/>
                      <a:r>
                        <a:rPr lang="en-US" sz="1100" b="1" u="none" strike="noStrike" dirty="0">
                          <a:solidFill>
                            <a:srgbClr val="FF0000"/>
                          </a:solidFill>
                          <a:effectLst/>
                        </a:rPr>
                        <a:t>0.2</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0.090448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0.127652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0.781899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6043671"/>
                  </a:ext>
                </a:extLst>
              </a:tr>
              <a:tr h="190500">
                <a:tc>
                  <a:txBody>
                    <a:bodyPr/>
                    <a:lstStyle/>
                    <a:p>
                      <a:pPr algn="r" fontAlgn="b"/>
                      <a:r>
                        <a:rPr lang="en-US" sz="1100" b="1" u="none" strike="noStrike" dirty="0">
                          <a:solidFill>
                            <a:srgbClr val="FF0000"/>
                          </a:solidFill>
                          <a:effectLst/>
                        </a:rPr>
                        <a:t>0.225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0.112216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0.155698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0.732086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3832664"/>
                  </a:ext>
                </a:extLst>
              </a:tr>
              <a:tr h="190500">
                <a:tc>
                  <a:txBody>
                    <a:bodyPr/>
                    <a:lstStyle/>
                    <a:p>
                      <a:pPr algn="r" fontAlgn="b"/>
                      <a:r>
                        <a:rPr lang="en-US" sz="1100" b="1" u="none" strike="noStrike" dirty="0">
                          <a:solidFill>
                            <a:srgbClr val="FF0000"/>
                          </a:solidFill>
                          <a:effectLst/>
                        </a:rPr>
                        <a:t>0.25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0.137606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0.187573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0.674821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0063484"/>
                  </a:ext>
                </a:extLst>
              </a:tr>
              <a:tr h="190500">
                <a:tc>
                  <a:txBody>
                    <a:bodyPr/>
                    <a:lstStyle/>
                    <a:p>
                      <a:pPr algn="r" fontAlgn="b"/>
                      <a:r>
                        <a:rPr lang="en-US" sz="1100" b="1" u="none" strike="noStrike" dirty="0">
                          <a:solidFill>
                            <a:srgbClr val="FF0000"/>
                          </a:solidFill>
                          <a:effectLst/>
                        </a:rPr>
                        <a:t>0.275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0.166934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0.223429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0.609636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4801592"/>
                  </a:ext>
                </a:extLst>
              </a:tr>
              <a:tr h="190500">
                <a:tc>
                  <a:txBody>
                    <a:bodyPr/>
                    <a:lstStyle/>
                    <a:p>
                      <a:pPr algn="r" fontAlgn="b"/>
                      <a:r>
                        <a:rPr lang="en-US" sz="1100" b="1" u="none" strike="noStrike" dirty="0">
                          <a:solidFill>
                            <a:srgbClr val="FF0000"/>
                          </a:solidFill>
                          <a:effectLst/>
                        </a:rPr>
                        <a:t>0.3</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0.200327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0.26316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0.536512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0102048"/>
                  </a:ext>
                </a:extLst>
              </a:tr>
              <a:tr h="190500">
                <a:tc>
                  <a:txBody>
                    <a:bodyPr/>
                    <a:lstStyle/>
                    <a:p>
                      <a:pPr algn="r" fontAlgn="b"/>
                      <a:r>
                        <a:rPr lang="en-US" sz="1100" b="1" u="none" strike="noStrike">
                          <a:solidFill>
                            <a:srgbClr val="FF0000"/>
                          </a:solidFill>
                          <a:effectLst/>
                        </a:rPr>
                        <a:t>0.325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0.237609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0.306302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0.456089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837362"/>
                  </a:ext>
                </a:extLst>
              </a:tr>
              <a:tr h="190500">
                <a:tc>
                  <a:txBody>
                    <a:bodyPr/>
                    <a:lstStyle/>
                    <a:p>
                      <a:pPr algn="r" fontAlgn="b"/>
                      <a:r>
                        <a:rPr lang="en-US" sz="1100" b="1" u="none" strike="noStrike">
                          <a:solidFill>
                            <a:srgbClr val="FF0000"/>
                          </a:solidFill>
                          <a:effectLst/>
                        </a:rPr>
                        <a:t>0.35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0.278208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0.351961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0.369832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7781694"/>
                  </a:ext>
                </a:extLst>
              </a:tr>
              <a:tr h="190500">
                <a:tc>
                  <a:txBody>
                    <a:bodyPr/>
                    <a:lstStyle/>
                    <a:p>
                      <a:pPr algn="r" fontAlgn="b"/>
                      <a:r>
                        <a:rPr lang="en-US" sz="1100" b="1" u="none" strike="noStrike" dirty="0">
                          <a:solidFill>
                            <a:srgbClr val="FF0000"/>
                          </a:solidFill>
                          <a:effectLst/>
                        </a:rPr>
                        <a:t>0.375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0.321126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0.398837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0.280037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900175"/>
                  </a:ext>
                </a:extLst>
              </a:tr>
              <a:tr h="190500">
                <a:tc>
                  <a:txBody>
                    <a:bodyPr/>
                    <a:lstStyle/>
                    <a:p>
                      <a:pPr algn="r" fontAlgn="b"/>
                      <a:r>
                        <a:rPr lang="en-US" sz="1100" b="1" u="none" strike="noStrike" dirty="0">
                          <a:solidFill>
                            <a:srgbClr val="FF0000"/>
                          </a:solidFill>
                          <a:effectLst/>
                        </a:rPr>
                        <a:t>0.4</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0.365021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0.445363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0.189615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2308064"/>
                  </a:ext>
                </a:extLst>
              </a:tr>
              <a:tr h="190500">
                <a:tc>
                  <a:txBody>
                    <a:bodyPr/>
                    <a:lstStyle/>
                    <a:p>
                      <a:pPr algn="r" fontAlgn="b"/>
                      <a:r>
                        <a:rPr lang="en-US" sz="1100" b="1" u="none" strike="noStrike" dirty="0">
                          <a:solidFill>
                            <a:srgbClr val="FF0000"/>
                          </a:solidFill>
                          <a:effectLst/>
                        </a:rPr>
                        <a:t>0.425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0.408396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0.489941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0.101663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3153028"/>
                  </a:ext>
                </a:extLst>
              </a:tr>
              <a:tr h="190500">
                <a:tc>
                  <a:txBody>
                    <a:bodyPr/>
                    <a:lstStyle/>
                    <a:p>
                      <a:pPr algn="r" fontAlgn="b"/>
                      <a:r>
                        <a:rPr lang="en-US" sz="1100" b="1" u="none" strike="noStrike">
                          <a:solidFill>
                            <a:srgbClr val="FF0000"/>
                          </a:solidFill>
                          <a:effectLst/>
                        </a:rPr>
                        <a:t>0.45</a:t>
                      </a:r>
                      <a:endParaRPr lang="en-US" sz="11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0.449843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0.531206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0.018951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7511585"/>
                  </a:ext>
                </a:extLst>
              </a:tr>
              <a:tr h="190500">
                <a:tc>
                  <a:txBody>
                    <a:bodyPr/>
                    <a:lstStyle/>
                    <a:p>
                      <a:pPr algn="r" fontAlgn="b"/>
                      <a:r>
                        <a:rPr lang="en-US" sz="1100" b="1" u="none" strike="noStrike" dirty="0">
                          <a:solidFill>
                            <a:srgbClr val="FF0000"/>
                          </a:solidFill>
                          <a:effectLst/>
                        </a:rPr>
                        <a:t>0.475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0.463606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0.536394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4494520"/>
                  </a:ext>
                </a:extLst>
              </a:tr>
              <a:tr h="190500">
                <a:tc>
                  <a:txBody>
                    <a:bodyPr/>
                    <a:lstStyle/>
                    <a:p>
                      <a:pPr algn="r" fontAlgn="b"/>
                      <a:r>
                        <a:rPr lang="en-US" sz="1100" b="1" u="none" strike="noStrike" dirty="0">
                          <a:solidFill>
                            <a:srgbClr val="FF0000"/>
                          </a:solidFill>
                          <a:effectLst/>
                        </a:rPr>
                        <a:t>0.5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0.469048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0.530952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2805402"/>
                  </a:ext>
                </a:extLst>
              </a:tr>
            </a:tbl>
          </a:graphicData>
        </a:graphic>
      </p:graphicFrame>
    </p:spTree>
    <p:extLst>
      <p:ext uri="{BB962C8B-B14F-4D97-AF65-F5344CB8AC3E}">
        <p14:creationId xmlns:p14="http://schemas.microsoft.com/office/powerpoint/2010/main" val="2833340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094" y="870029"/>
            <a:ext cx="6370166" cy="5785465"/>
          </a:xfrm>
          <a:prstGeom prst="rect">
            <a:avLst/>
          </a:prstGeom>
        </p:spPr>
      </p:pic>
      <p:sp>
        <p:nvSpPr>
          <p:cNvPr id="3" name="Rectangle 2"/>
          <p:cNvSpPr/>
          <p:nvPr/>
        </p:nvSpPr>
        <p:spPr>
          <a:xfrm>
            <a:off x="1523799" y="469919"/>
            <a:ext cx="6201267" cy="400110"/>
          </a:xfrm>
          <a:prstGeom prst="rect">
            <a:avLst/>
          </a:prstGeom>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altLang="zh-CN" sz="2000" dirty="0"/>
              <a:t>Deconvolution to Colon cancer plasma based on </a:t>
            </a:r>
            <a:r>
              <a:rPr lang="en-US" sz="2000" dirty="0"/>
              <a:t>QR</a:t>
            </a:r>
            <a:r>
              <a:rPr lang="en-US" altLang="zh-CN" sz="2000" dirty="0"/>
              <a:t> </a:t>
            </a:r>
            <a:endParaRPr lang="en-US" sz="2000" dirty="0"/>
          </a:p>
        </p:txBody>
      </p:sp>
    </p:spTree>
    <p:extLst>
      <p:ext uri="{BB962C8B-B14F-4D97-AF65-F5344CB8AC3E}">
        <p14:creationId xmlns:p14="http://schemas.microsoft.com/office/powerpoint/2010/main" val="73732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531"/>
            <a:ext cx="5434309" cy="5445514"/>
          </a:xfrm>
          <a:prstGeom prst="rect">
            <a:avLst/>
          </a:prstGeom>
        </p:spPr>
      </p:pic>
      <p:sp>
        <p:nvSpPr>
          <p:cNvPr id="3" name="Rectangle 2"/>
          <p:cNvSpPr/>
          <p:nvPr/>
        </p:nvSpPr>
        <p:spPr>
          <a:xfrm>
            <a:off x="1511921" y="1519007"/>
            <a:ext cx="9217891" cy="307777"/>
          </a:xfrm>
          <a:prstGeom prst="rect">
            <a:avLst/>
          </a:prstGeom>
        </p:spPr>
        <p:txBody>
          <a:bodyPr wrap="square">
            <a:spAutoFit/>
          </a:bodyPr>
          <a:lstStyle/>
          <a:p>
            <a:pPr algn="ctr"/>
            <a:r>
              <a:rPr lang="en-US" sz="1400" b="1" dirty="0">
                <a:solidFill>
                  <a:srgbClr val="000000"/>
                </a:solidFill>
                <a:latin typeface="Arial" panose="020B0604020202020204" pitchFamily="34" charset="0"/>
              </a:rPr>
              <a:t>61 WGBS samples (</a:t>
            </a:r>
            <a:r>
              <a:rPr lang="en-US" sz="1400" b="1" i="1" dirty="0">
                <a:solidFill>
                  <a:srgbClr val="FF0000"/>
                </a:solidFill>
                <a:latin typeface="Arial" panose="020B0604020202020204" pitchFamily="34" charset="0"/>
              </a:rPr>
              <a:t>10 N37</a:t>
            </a:r>
            <a:r>
              <a:rPr lang="en-US" sz="1400" b="1" dirty="0">
                <a:solidFill>
                  <a:srgbClr val="000000"/>
                </a:solidFill>
                <a:latin typeface="Arial" panose="020B0604020202020204" pitchFamily="34" charset="0"/>
              </a:rPr>
              <a:t>, 36 SALK, 10 H1, 3 WBC and 2 Cancer)</a:t>
            </a:r>
          </a:p>
        </p:txBody>
      </p:sp>
      <p:sp>
        <p:nvSpPr>
          <p:cNvPr id="5" name="TextBox 4"/>
          <p:cNvSpPr txBox="1"/>
          <p:nvPr/>
        </p:nvSpPr>
        <p:spPr>
          <a:xfrm>
            <a:off x="881682" y="231097"/>
            <a:ext cx="8097217" cy="461665"/>
          </a:xfrm>
          <a:prstGeom prst="rect">
            <a:avLst/>
          </a:prstGeom>
          <a:noFill/>
        </p:spPr>
        <p:txBody>
          <a:bodyPr wrap="square" rtlCol="0">
            <a:spAutoFit/>
          </a:bodyPr>
          <a:lstStyle/>
          <a:p>
            <a:r>
              <a:rPr lang="en-US" sz="2400" b="1" dirty="0">
                <a:solidFill>
                  <a:srgbClr val="000000"/>
                </a:solidFill>
                <a:latin typeface="Cambria" panose="02040503050406030204" pitchFamily="18" charset="0"/>
              </a:rPr>
              <a:t>Genome-wide MHL could represent the tissue similarity </a:t>
            </a:r>
          </a:p>
        </p:txBody>
      </p:sp>
      <p:sp>
        <p:nvSpPr>
          <p:cNvPr id="6" name="Rectangle 5"/>
          <p:cNvSpPr/>
          <p:nvPr/>
        </p:nvSpPr>
        <p:spPr>
          <a:xfrm>
            <a:off x="133433" y="6550223"/>
            <a:ext cx="2718501" cy="307777"/>
          </a:xfrm>
          <a:prstGeom prst="rect">
            <a:avLst/>
          </a:prstGeom>
        </p:spPr>
        <p:txBody>
          <a:bodyPr wrap="none">
            <a:spAutoFit/>
          </a:bodyPr>
          <a:lstStyle/>
          <a:p>
            <a:r>
              <a:rPr lang="en-US" sz="1400" b="1" dirty="0">
                <a:solidFill>
                  <a:srgbClr val="000000"/>
                </a:solidFill>
                <a:highlight>
                  <a:srgbClr val="FFFFFF"/>
                </a:highlight>
                <a:latin typeface="Arial" panose="020B0604020202020204" pitchFamily="34" charset="0"/>
                <a:ea typeface="Arial" panose="020B0604020202020204" pitchFamily="34" charset="0"/>
              </a:rPr>
              <a:t>Top 15% most variable MHBs </a:t>
            </a:r>
            <a:endParaRPr lang="en-US" sz="1400" b="1" dirty="0"/>
          </a:p>
        </p:txBody>
      </p:sp>
      <p:sp>
        <p:nvSpPr>
          <p:cNvPr id="7" name="Rectangle 6"/>
          <p:cNvSpPr/>
          <p:nvPr/>
        </p:nvSpPr>
        <p:spPr>
          <a:xfrm>
            <a:off x="5551890" y="2984402"/>
            <a:ext cx="3374409" cy="584775"/>
          </a:xfrm>
          <a:prstGeom prst="rect">
            <a:avLst/>
          </a:prstGeom>
        </p:spPr>
        <p:txBody>
          <a:bodyPr wrap="square">
            <a:spAutoFit/>
          </a:bodyPr>
          <a:lstStyle/>
          <a:p>
            <a:r>
              <a:rPr lang="en-US" sz="1600" b="1" dirty="0">
                <a:solidFill>
                  <a:srgbClr val="000000"/>
                </a:solidFill>
                <a:highlight>
                  <a:srgbClr val="FFFFFF"/>
                </a:highlight>
                <a:latin typeface="Arial" panose="020B0604020202020204" pitchFamily="34" charset="0"/>
                <a:ea typeface="Arial" panose="020B0604020202020204" pitchFamily="34" charset="0"/>
              </a:rPr>
              <a:t>Samples of the same tissue origin clustered together</a:t>
            </a:r>
            <a:endParaRPr lang="en-US" sz="1600" b="1" dirty="0"/>
          </a:p>
        </p:txBody>
      </p:sp>
      <p:sp>
        <p:nvSpPr>
          <p:cNvPr id="8" name="Rectangle 7"/>
          <p:cNvSpPr/>
          <p:nvPr/>
        </p:nvSpPr>
        <p:spPr>
          <a:xfrm>
            <a:off x="3736757" y="1826784"/>
            <a:ext cx="5011135" cy="307777"/>
          </a:xfrm>
          <a:prstGeom prst="rect">
            <a:avLst/>
          </a:prstGeom>
        </p:spPr>
        <p:txBody>
          <a:bodyPr wrap="square">
            <a:spAutoFit/>
          </a:bodyPr>
          <a:lstStyle/>
          <a:p>
            <a:pPr algn="ctr"/>
            <a:r>
              <a:rPr lang="en-US" sz="1400" b="1" dirty="0">
                <a:solidFill>
                  <a:srgbClr val="000000"/>
                </a:solidFill>
                <a:latin typeface="Arial" panose="020B0604020202020204" pitchFamily="34" charset="0"/>
              </a:rPr>
              <a:t>Quantile Normalize and Batch effect elimination</a:t>
            </a:r>
          </a:p>
        </p:txBody>
      </p:sp>
      <p:sp>
        <p:nvSpPr>
          <p:cNvPr id="16" name="Rectangle 15"/>
          <p:cNvSpPr/>
          <p:nvPr/>
        </p:nvSpPr>
        <p:spPr>
          <a:xfrm>
            <a:off x="5551891" y="3688359"/>
            <a:ext cx="3374409" cy="830997"/>
          </a:xfrm>
          <a:prstGeom prst="rect">
            <a:avLst/>
          </a:prstGeom>
        </p:spPr>
        <p:txBody>
          <a:bodyPr wrap="square">
            <a:spAutoFit/>
          </a:bodyPr>
          <a:lstStyle/>
          <a:p>
            <a:r>
              <a:rPr lang="en-US" sz="1600" b="1" dirty="0">
                <a:solidFill>
                  <a:srgbClr val="000000"/>
                </a:solidFill>
                <a:highlight>
                  <a:srgbClr val="FFFFFF"/>
                </a:highlight>
                <a:latin typeface="Arial" panose="020B0604020202020204" pitchFamily="34" charset="0"/>
                <a:ea typeface="Arial" panose="020B0604020202020204" pitchFamily="34" charset="0"/>
              </a:rPr>
              <a:t>Cancer and Stem cell are quite different with adult normal tissues. </a:t>
            </a:r>
            <a:endParaRPr lang="en-US" sz="1600" b="1" dirty="0"/>
          </a:p>
        </p:txBody>
      </p:sp>
      <p:sp>
        <p:nvSpPr>
          <p:cNvPr id="17" name="Down Arrow 16"/>
          <p:cNvSpPr/>
          <p:nvPr/>
        </p:nvSpPr>
        <p:spPr>
          <a:xfrm>
            <a:off x="6503518" y="4424621"/>
            <a:ext cx="1049153" cy="1636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sp>
        <p:nvSpPr>
          <p:cNvPr id="18" name="Rectangle 17"/>
          <p:cNvSpPr/>
          <p:nvPr/>
        </p:nvSpPr>
        <p:spPr>
          <a:xfrm>
            <a:off x="5369042" y="5092198"/>
            <a:ext cx="3740104" cy="584775"/>
          </a:xfrm>
          <a:prstGeom prst="rect">
            <a:avLst/>
          </a:prstGeom>
        </p:spPr>
        <p:txBody>
          <a:bodyPr wrap="square">
            <a:spAutoFit/>
          </a:bodyPr>
          <a:lstStyle/>
          <a:p>
            <a:r>
              <a:rPr lang="en-US" sz="1600" b="1" dirty="0">
                <a:solidFill>
                  <a:srgbClr val="000000"/>
                </a:solidFill>
                <a:highlight>
                  <a:srgbClr val="FFFFFF"/>
                </a:highlight>
                <a:latin typeface="Arial" panose="020B0604020202020204" pitchFamily="34" charset="0"/>
                <a:ea typeface="Arial" panose="020B0604020202020204" pitchFamily="34" charset="0"/>
              </a:rPr>
              <a:t>Tissue Mapping and Cancer Diagnosis</a:t>
            </a:r>
            <a:endParaRPr lang="en-US" sz="1600" b="1" dirty="0"/>
          </a:p>
        </p:txBody>
      </p:sp>
    </p:spTree>
    <p:extLst>
      <p:ext uri="{BB962C8B-B14F-4D97-AF65-F5344CB8AC3E}">
        <p14:creationId xmlns:p14="http://schemas.microsoft.com/office/powerpoint/2010/main" val="8852783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48678</TotalTime>
  <Words>7908</Words>
  <Application>Microsoft Office PowerPoint</Application>
  <PresentationFormat>On-screen Show (4:3)</PresentationFormat>
  <Paragraphs>3942</Paragraphs>
  <Slides>83</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83</vt:i4>
      </vt:variant>
    </vt:vector>
  </HeadingPairs>
  <TitlesOfParts>
    <vt:vector size="98" baseType="lpstr">
      <vt:lpstr>Aldhabi</vt:lpstr>
      <vt:lpstr>Arial Unicode MS</vt:lpstr>
      <vt:lpstr>宋体</vt:lpstr>
      <vt:lpstr>Microsoft YaHei</vt:lpstr>
      <vt:lpstr>Arial</vt:lpstr>
      <vt:lpstr>Arial</vt:lpstr>
      <vt:lpstr>Calibri</vt:lpstr>
      <vt:lpstr>Calibri Light</vt:lpstr>
      <vt:lpstr>Cambria</vt:lpstr>
      <vt:lpstr>Cambria Math</vt:lpstr>
      <vt:lpstr>Consolas</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Shicheng Guo</dc:creator>
  <cp:lastModifiedBy>Shicheng Guo</cp:lastModifiedBy>
  <cp:revision>584</cp:revision>
  <dcterms:created xsi:type="dcterms:W3CDTF">2015-12-04T00:30:47Z</dcterms:created>
  <dcterms:modified xsi:type="dcterms:W3CDTF">2017-03-24T23:31:43Z</dcterms:modified>
</cp:coreProperties>
</file>